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4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4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5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3773" r:id="rId2"/>
  </p:sldMasterIdLst>
  <p:notesMasterIdLst>
    <p:notesMasterId r:id="rId46"/>
  </p:notesMasterIdLst>
  <p:sldIdLst>
    <p:sldId id="309" r:id="rId3"/>
    <p:sldId id="310" r:id="rId4"/>
    <p:sldId id="311" r:id="rId5"/>
    <p:sldId id="257" r:id="rId6"/>
    <p:sldId id="285" r:id="rId7"/>
    <p:sldId id="258" r:id="rId8"/>
    <p:sldId id="266" r:id="rId9"/>
    <p:sldId id="259" r:id="rId10"/>
    <p:sldId id="267" r:id="rId11"/>
    <p:sldId id="260" r:id="rId12"/>
    <p:sldId id="302" r:id="rId13"/>
    <p:sldId id="304" r:id="rId14"/>
    <p:sldId id="312" r:id="rId15"/>
    <p:sldId id="305" r:id="rId16"/>
    <p:sldId id="261" r:id="rId17"/>
    <p:sldId id="306" r:id="rId18"/>
    <p:sldId id="322" r:id="rId19"/>
    <p:sldId id="262" r:id="rId20"/>
    <p:sldId id="277" r:id="rId21"/>
    <p:sldId id="289" r:id="rId22"/>
    <p:sldId id="290" r:id="rId23"/>
    <p:sldId id="291" r:id="rId24"/>
    <p:sldId id="292" r:id="rId25"/>
    <p:sldId id="293" r:id="rId26"/>
    <p:sldId id="276" r:id="rId27"/>
    <p:sldId id="278" r:id="rId28"/>
    <p:sldId id="279" r:id="rId29"/>
    <p:sldId id="280" r:id="rId30"/>
    <p:sldId id="263" r:id="rId31"/>
    <p:sldId id="294" r:id="rId32"/>
    <p:sldId id="313" r:id="rId33"/>
    <p:sldId id="314" r:id="rId34"/>
    <p:sldId id="315" r:id="rId35"/>
    <p:sldId id="316" r:id="rId36"/>
    <p:sldId id="282" r:id="rId37"/>
    <p:sldId id="317" r:id="rId38"/>
    <p:sldId id="321" r:id="rId39"/>
    <p:sldId id="318" r:id="rId40"/>
    <p:sldId id="265" r:id="rId41"/>
    <p:sldId id="268" r:id="rId42"/>
    <p:sldId id="300" r:id="rId43"/>
    <p:sldId id="319" r:id="rId44"/>
    <p:sldId id="32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a ASTEFANOAİE" initials="MA" lastIdx="1" clrIdx="0">
    <p:extLst>
      <p:ext uri="{19B8F6BF-5375-455C-9EA6-DF929625EA0E}">
        <p15:presenceInfo xmlns:p15="http://schemas.microsoft.com/office/powerpoint/2012/main" userId="S-1-5-21-3494163444-1933748010-2856363496-207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2617" autoAdjust="0"/>
  </p:normalViewPr>
  <p:slideViewPr>
    <p:cSldViewPr snapToGrid="0" snapToObjects="1">
      <p:cViewPr varScale="1">
        <p:scale>
          <a:sx n="91" d="100"/>
          <a:sy n="91" d="100"/>
        </p:scale>
        <p:origin x="14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ustomXml" Target="../customXml/item2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ÖDEME</a:t>
            </a:r>
            <a:r>
              <a:rPr lang="en-US" baseline="0" dirty="0" smtClean="0"/>
              <a:t> - PAYMENT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69E97-AE3E-415F-9356-2DB837A3190D}" type="datetimeFigureOut">
              <a:rPr lang="tr-TR" smtClean="0"/>
              <a:t>22.04.2019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E957E-7000-4A66-9BA6-9F6A3E4B8A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6702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70D6D-E200-46F6-B2FB-8BAABAF3585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613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0D6D-E200-46F6-B2FB-8BAABAF3585D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1616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5B9C10D-E33D-4DE4-B8B1-78FD078A796D}" type="slidenum">
              <a:rPr lang="tr-TR" altLang="tr-TR">
                <a:latin typeface="Calibri" panose="020F0502020204030204" pitchFamily="34" charset="0"/>
              </a:rPr>
              <a:pPr eaLnBrk="1" hangingPunct="1"/>
              <a:t>17</a:t>
            </a:fld>
            <a:endParaRPr lang="tr-TR" altLang="tr-TR">
              <a:latin typeface="Calibri" panose="020F0502020204030204" pitchFamily="34" charset="0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2381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70D6D-E200-46F6-B2FB-8BAABAF3585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69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6059FE-14A8-4ED7-B4B5-7F20DF68B0E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946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9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8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90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7364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30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1415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52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98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44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00"/>
            <a:ext cx="6000750" cy="297180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8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91546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32279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609602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960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5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69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685801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172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30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26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322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0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7114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30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259860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701283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68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301457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507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00579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2381755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766733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418492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06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0517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60315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8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4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2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73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2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1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CE38E4D-051A-41E1-86A4-E56916468FD0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8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t="-1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34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33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01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63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asmusplus.org.uk/file/1497/download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tureng.com/tr/turkce-ingilizce/liechtenstein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/>
          <p:cNvSpPr txBox="1"/>
          <p:nvPr/>
        </p:nvSpPr>
        <p:spPr>
          <a:xfrm>
            <a:off x="1493658" y="2600046"/>
            <a:ext cx="615668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tr-TR" sz="4050" dirty="0">
                <a:solidFill>
                  <a:srgbClr val="002060"/>
                </a:solidFill>
                <a:latin typeface="Calibri"/>
              </a:rPr>
              <a:t>ERASMUS+ ORIENTATION </a:t>
            </a:r>
            <a:r>
              <a:rPr lang="tr-TR" sz="4050" dirty="0" smtClean="0">
                <a:solidFill>
                  <a:srgbClr val="002060"/>
                </a:solidFill>
                <a:latin typeface="Calibri"/>
              </a:rPr>
              <a:t>PROGRAM</a:t>
            </a:r>
            <a:endParaRPr lang="tr-TR" sz="3600" dirty="0">
              <a:solidFill>
                <a:prstClr val="black"/>
              </a:solidFill>
              <a:latin typeface="Calibri"/>
            </a:endParaRPr>
          </a:p>
          <a:p>
            <a:pPr algn="ctr" defTabSz="342900"/>
            <a:r>
              <a:rPr lang="tr-TR" sz="2400" dirty="0" smtClean="0">
                <a:solidFill>
                  <a:srgbClr val="002060"/>
                </a:solidFill>
                <a:latin typeface="Calibri"/>
              </a:rPr>
              <a:t>24.04.2019</a:t>
            </a:r>
            <a:endParaRPr lang="tr-TR" sz="240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771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633846" y="757394"/>
            <a:ext cx="8208818" cy="847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Anlaşmasının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hazırlanması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Erasmus+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Traineeships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56" y="1615221"/>
            <a:ext cx="4340749" cy="538276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531" y="1635425"/>
            <a:ext cx="4354222" cy="534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4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33846" y="625782"/>
            <a:ext cx="8208818" cy="847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Anlaşmasının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hazırlanması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Erasmus+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Traineeships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416" y="1433945"/>
            <a:ext cx="4185810" cy="5330537"/>
          </a:xfrm>
          <a:prstGeom prst="rect">
            <a:avLst/>
          </a:prstGeom>
        </p:spPr>
      </p:pic>
      <p:sp>
        <p:nvSpPr>
          <p:cNvPr id="7" name="Yuvarlatılmış Dikdörtgen 6"/>
          <p:cNvSpPr/>
          <p:nvPr/>
        </p:nvSpPr>
        <p:spPr>
          <a:xfrm>
            <a:off x="5777345" y="1433945"/>
            <a:ext cx="975881" cy="44681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ağ Ok 7"/>
          <p:cNvSpPr/>
          <p:nvPr/>
        </p:nvSpPr>
        <p:spPr>
          <a:xfrm flipH="1">
            <a:off x="6753226" y="5619717"/>
            <a:ext cx="2410436" cy="784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proficiency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(as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Erasmus+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Exam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ağ Ok 8"/>
          <p:cNvSpPr/>
          <p:nvPr/>
        </p:nvSpPr>
        <p:spPr>
          <a:xfrm>
            <a:off x="-185231" y="1625908"/>
            <a:ext cx="2902886" cy="5818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ID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ağ Ok 9"/>
          <p:cNvSpPr/>
          <p:nvPr/>
        </p:nvSpPr>
        <p:spPr>
          <a:xfrm>
            <a:off x="-185231" y="2207711"/>
            <a:ext cx="2902886" cy="445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IAU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-185232" y="3576552"/>
            <a:ext cx="2902887" cy="425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Weekly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Schedule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ağ Ok 11"/>
          <p:cNvSpPr/>
          <p:nvPr/>
        </p:nvSpPr>
        <p:spPr>
          <a:xfrm flipH="1">
            <a:off x="6905626" y="1475234"/>
            <a:ext cx="2233791" cy="784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Student’s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Name &amp;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Surname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ağ Ok 12"/>
          <p:cNvSpPr/>
          <p:nvPr/>
        </p:nvSpPr>
        <p:spPr>
          <a:xfrm>
            <a:off x="-32831" y="2805686"/>
            <a:ext cx="2902887" cy="425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Host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ağ Ok 13"/>
          <p:cNvSpPr/>
          <p:nvPr/>
        </p:nvSpPr>
        <p:spPr>
          <a:xfrm>
            <a:off x="-260351" y="4804481"/>
            <a:ext cx="2902887" cy="425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plan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ağ Ok 14"/>
          <p:cNvSpPr/>
          <p:nvPr/>
        </p:nvSpPr>
        <p:spPr>
          <a:xfrm flipH="1">
            <a:off x="6761272" y="3018526"/>
            <a:ext cx="2410436" cy="784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Planned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(as in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Acceptance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Letter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7911147" y="274531"/>
            <a:ext cx="1228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ÖNCE</a:t>
            </a:r>
          </a:p>
          <a:p>
            <a:r>
              <a:rPr lang="tr-TR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endParaRPr lang="tr-TR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189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0805" y="1281953"/>
            <a:ext cx="4473039" cy="581544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633846" y="597085"/>
            <a:ext cx="8208818" cy="847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Anlaşmasının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hazırlanması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</a:t>
            </a:r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</a:t>
            </a:r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Erasmus+ </a:t>
            </a:r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Traineeships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ağ Ok 5"/>
          <p:cNvSpPr/>
          <p:nvPr/>
        </p:nvSpPr>
        <p:spPr>
          <a:xfrm>
            <a:off x="-102104" y="1668025"/>
            <a:ext cx="2902886" cy="720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YUM Course=Erasmus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internship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ağ Ok 6"/>
          <p:cNvSpPr/>
          <p:nvPr/>
        </p:nvSpPr>
        <p:spPr>
          <a:xfrm flipH="1">
            <a:off x="6867012" y="2028079"/>
            <a:ext cx="2233791" cy="784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No ECTS </a:t>
            </a:r>
            <a:r>
              <a:rPr lang="tr-T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credits</a:t>
            </a:r>
            <a: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awared-voluntary</a:t>
            </a:r>
            <a: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internship</a:t>
            </a:r>
            <a: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tr-T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ağ Ok 7"/>
          <p:cNvSpPr/>
          <p:nvPr/>
        </p:nvSpPr>
        <p:spPr>
          <a:xfrm>
            <a:off x="-102104" y="2538887"/>
            <a:ext cx="2902886" cy="720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graduate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ağ Ok 8"/>
          <p:cNvSpPr/>
          <p:nvPr/>
        </p:nvSpPr>
        <p:spPr>
          <a:xfrm flipH="1">
            <a:off x="6940287" y="2916153"/>
            <a:ext cx="2233791" cy="784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  <a: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tr-T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ağ Ok 9"/>
          <p:cNvSpPr/>
          <p:nvPr/>
        </p:nvSpPr>
        <p:spPr>
          <a:xfrm flipH="1">
            <a:off x="6910209" y="4051518"/>
            <a:ext cx="2233791" cy="784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tr-T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host</a:t>
            </a:r>
            <a: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  <a: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tr-T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15932" y="5069377"/>
            <a:ext cx="2784850" cy="11776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IAU and Partner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Signature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7783483" y="246280"/>
            <a:ext cx="1228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ÖNCE</a:t>
            </a:r>
          </a:p>
          <a:p>
            <a:r>
              <a:rPr lang="tr-TR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endParaRPr lang="tr-TR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190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Unvan 1"/>
          <p:cNvSpPr txBox="1">
            <a:spLocks/>
          </p:cNvSpPr>
          <p:nvPr/>
        </p:nvSpPr>
        <p:spPr>
          <a:xfrm>
            <a:off x="459676" y="3451867"/>
            <a:ext cx="2815550" cy="684887"/>
          </a:xfrm>
          <a:prstGeom prst="rect">
            <a:avLst/>
          </a:prstGeom>
          <a:solidFill>
            <a:schemeClr val="accent1"/>
          </a:solidFill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Level	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1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tr-TR" sz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tr-TR" sz="1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tr-TR" sz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codes</a:t>
            </a:r>
            <a:r>
              <a:rPr lang="tr-TR" sz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tr-TR" sz="1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tr-TR" sz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1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tr-TR" sz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ağ Ok 14"/>
          <p:cNvSpPr/>
          <p:nvPr/>
        </p:nvSpPr>
        <p:spPr>
          <a:xfrm rot="16200000">
            <a:off x="625814" y="3114403"/>
            <a:ext cx="453701" cy="221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Unvan 1"/>
          <p:cNvSpPr txBox="1">
            <a:spLocks/>
          </p:cNvSpPr>
          <p:nvPr/>
        </p:nvSpPr>
        <p:spPr>
          <a:xfrm>
            <a:off x="-119224" y="4136754"/>
            <a:ext cx="4050507" cy="1012593"/>
          </a:xfrm>
          <a:prstGeom prst="rect">
            <a:avLst/>
          </a:prstGeom>
          <a:solidFill>
            <a:schemeClr val="accent1"/>
          </a:solidFill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35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tr-TR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350" dirty="0" err="1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endParaRPr lang="tr-TR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135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tr-TR" sz="135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tr-TR" sz="1350" dirty="0" err="1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tr-TR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3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350" dirty="0">
                <a:latin typeface="Arial" panose="020B0604020202020204" pitchFamily="34" charset="0"/>
                <a:cs typeface="Arial" panose="020B0604020202020204" pitchFamily="34" charset="0"/>
              </a:rPr>
              <a:t> link at </a:t>
            </a:r>
            <a:r>
              <a:rPr lang="tr-TR" sz="13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350" dirty="0" err="1"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tr-TR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350" dirty="0" err="1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tr-TR" sz="135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13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350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tr-TR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350" dirty="0" err="1"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  <a:r>
              <a:rPr lang="tr-TR" sz="13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tr-TR" sz="1350" dirty="0">
                <a:latin typeface="Arial" panose="020B0604020202020204" pitchFamily="34" charset="0"/>
                <a:cs typeface="Arial" panose="020B0604020202020204" pitchFamily="34" charset="0"/>
              </a:rPr>
              <a:t>Aşağıdaki linke girerek sağdaki kod bulunmalı</a:t>
            </a:r>
          </a:p>
          <a:p>
            <a:pPr algn="ctr"/>
            <a:r>
              <a:rPr lang="tr-TR" sz="1350" dirty="0">
                <a:latin typeface="Arial" panose="020B0604020202020204" pitchFamily="34" charset="0"/>
                <a:cs typeface="Arial" panose="020B0604020202020204" pitchFamily="34" charset="0"/>
              </a:rPr>
              <a:t>http://ec.europa.eu/education/tools/isced-f_en.htm</a:t>
            </a:r>
            <a:endParaRPr lang="tr-TR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ağ Ok 16"/>
          <p:cNvSpPr/>
          <p:nvPr/>
        </p:nvSpPr>
        <p:spPr>
          <a:xfrm rot="16200000">
            <a:off x="2375676" y="3114403"/>
            <a:ext cx="453701" cy="221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83" y="1966974"/>
            <a:ext cx="3073136" cy="1005687"/>
          </a:xfrm>
          <a:prstGeom prst="rect">
            <a:avLst/>
          </a:prstGeom>
        </p:spPr>
      </p:pic>
      <p:sp>
        <p:nvSpPr>
          <p:cNvPr id="21" name="Unvan 1"/>
          <p:cNvSpPr>
            <a:spLocks noGrp="1"/>
          </p:cNvSpPr>
          <p:nvPr>
            <p:ph type="title"/>
          </p:nvPr>
        </p:nvSpPr>
        <p:spPr>
          <a:xfrm>
            <a:off x="2144849" y="954381"/>
            <a:ext cx="4320540" cy="582903"/>
          </a:xfrm>
        </p:spPr>
        <p:txBody>
          <a:bodyPr>
            <a:noAutofit/>
          </a:bodyPr>
          <a:lstStyle/>
          <a:p>
            <a:pPr algn="ctr"/>
            <a:r>
              <a:rPr lang="tr-TR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AGREEMENT </a:t>
            </a:r>
            <a:r>
              <a:rPr lang="tr-TR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Codes</a:t>
            </a:r>
            <a:r>
              <a:rPr lang="tr-TR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2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205" y="1966975"/>
            <a:ext cx="4227360" cy="3148490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7783483" y="477516"/>
            <a:ext cx="1228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ÖNCE</a:t>
            </a:r>
          </a:p>
          <a:p>
            <a:r>
              <a:rPr lang="tr-TR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endParaRPr lang="tr-TR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80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64474" y="617303"/>
            <a:ext cx="8208818" cy="847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Anlaşmasının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hazırlanması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Erasmus+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Traineeships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0682" y="1835835"/>
            <a:ext cx="4339841" cy="5421309"/>
          </a:xfrm>
          <a:prstGeom prst="rect">
            <a:avLst/>
          </a:prstGeom>
        </p:spPr>
      </p:pic>
      <p:sp>
        <p:nvSpPr>
          <p:cNvPr id="6" name="Sağ Ok 5"/>
          <p:cNvSpPr/>
          <p:nvPr/>
        </p:nvSpPr>
        <p:spPr>
          <a:xfrm flipH="1">
            <a:off x="6593772" y="2478883"/>
            <a:ext cx="2550228" cy="1297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ocur(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/Department of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internship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	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ağ Ok 6"/>
          <p:cNvSpPr/>
          <p:nvPr/>
        </p:nvSpPr>
        <p:spPr>
          <a:xfrm>
            <a:off x="253660" y="3900643"/>
            <a:ext cx="2137022" cy="1531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IAU and Partner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Signature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7868886" y="448026"/>
            <a:ext cx="1228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endParaRPr lang="tr-TR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354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39031" y="892298"/>
            <a:ext cx="8658225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Tanınırlık Formunun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hazırlanması</a:t>
            </a:r>
            <a:r>
              <a:rPr lang="tr-T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</a:t>
            </a:r>
            <a:r>
              <a:rPr lang="tr-TR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  <a:r>
              <a:rPr lang="tr-T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7900306" y="305970"/>
            <a:ext cx="134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ÖNCE</a:t>
            </a:r>
          </a:p>
          <a:p>
            <a:r>
              <a:rPr lang="tr-TR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endParaRPr lang="tr-TR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063" y="1523547"/>
            <a:ext cx="7127648" cy="522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15632" y="578615"/>
            <a:ext cx="8208818" cy="847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Anlaşmasının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hazırlanması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Erasmus+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Traineeships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0435" y="1559534"/>
            <a:ext cx="4002709" cy="5659582"/>
          </a:xfrm>
          <a:prstGeom prst="rect">
            <a:avLst/>
          </a:prstGeom>
        </p:spPr>
      </p:pic>
      <p:sp>
        <p:nvSpPr>
          <p:cNvPr id="6" name="Sağ Ok 5"/>
          <p:cNvSpPr/>
          <p:nvPr/>
        </p:nvSpPr>
        <p:spPr>
          <a:xfrm flipH="1">
            <a:off x="6444930" y="2086904"/>
            <a:ext cx="2680855" cy="1297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>
          <a:xfrm>
            <a:off x="263832" y="4526138"/>
            <a:ext cx="2266533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tr-T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 IS VERY IMPORTANT!!!</a:t>
            </a:r>
            <a:endParaRPr lang="tr-TR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2600295" y="4818815"/>
            <a:ext cx="1527464" cy="4052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0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Unvan 6"/>
          <p:cNvSpPr txBox="1">
            <a:spLocks/>
          </p:cNvSpPr>
          <p:nvPr/>
        </p:nvSpPr>
        <p:spPr>
          <a:xfrm>
            <a:off x="263831" y="5511543"/>
            <a:ext cx="2266533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 INSTITUTION SIGNATURE AND STAMP SECTION</a:t>
            </a:r>
            <a:endParaRPr lang="tr-T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7783483" y="434701"/>
            <a:ext cx="1228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endParaRPr lang="tr-TR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645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>
          <a:xfrm>
            <a:off x="473208" y="1897117"/>
            <a:ext cx="8229600" cy="4389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Vize işlemleri için çok geç kalmamanızda yarar vardır</a:t>
            </a:r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DON’T BE LATE IN APPLYING FOR THE VISA</a:t>
            </a:r>
            <a:endParaRPr lang="tr-T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tr-T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Vize için gereken belgeleri gideceğiniz ülkenin konsolosluğunun web sitesinden öğrenebilirsiniz. </a:t>
            </a:r>
            <a:r>
              <a:rPr lang="tr-TR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Konsolosluk’ların</a:t>
            </a:r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bağlayıcı kuralları olması sebebiyle, bu konuda ofisimizin hiçbir </a:t>
            </a:r>
            <a:r>
              <a:rPr lang="tr-TR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müdahelesi</a:t>
            </a:r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yoktur</a:t>
            </a:r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Only</a:t>
            </a:r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tr-TR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Embassy</a:t>
            </a:r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tr-TR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Consulate</a:t>
            </a:r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the </a:t>
            </a:r>
            <a:r>
              <a:rPr lang="tr-TR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host</a:t>
            </a:r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country</a:t>
            </a:r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can </a:t>
            </a:r>
            <a:r>
              <a:rPr lang="tr-TR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assist</a:t>
            </a:r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accurate</a:t>
            </a:r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information</a:t>
            </a:r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on the </a:t>
            </a:r>
            <a:r>
              <a:rPr lang="tr-TR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visa</a:t>
            </a:r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Application </a:t>
            </a:r>
            <a:r>
              <a:rPr lang="tr-TR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requirements</a:t>
            </a:r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documents</a:t>
            </a:r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Erasmus+ Office </a:t>
            </a:r>
            <a:r>
              <a:rPr lang="tr-TR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cannot</a:t>
            </a:r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interfere</a:t>
            </a:r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any</a:t>
            </a:r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the </a:t>
            </a:r>
            <a:r>
              <a:rPr lang="tr-TR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visa</a:t>
            </a:r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Application </a:t>
            </a:r>
            <a:r>
              <a:rPr lang="tr-TR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steps</a:t>
            </a:r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procedures</a:t>
            </a:r>
            <a:r>
              <a:rPr lang="tr-T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tr-T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dirty="0" smtClean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52559" y="968375"/>
            <a:ext cx="8470899" cy="806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VİZE SÜREÇLERİ</a:t>
            </a:r>
            <a:endParaRPr lang="en-US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VISA PROCEDURES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67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731" y="948789"/>
            <a:ext cx="6554867" cy="376767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ikdörtgen 5"/>
          <p:cNvSpPr/>
          <p:nvPr/>
        </p:nvSpPr>
        <p:spPr>
          <a:xfrm>
            <a:off x="121331" y="694789"/>
            <a:ext cx="8470899" cy="806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Vize Yazısının Erasmus+ Ofisinden </a:t>
            </a:r>
            <a:r>
              <a:rPr lang="tr-T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tr-T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emin Edilmesi</a:t>
            </a:r>
            <a:endParaRPr lang="en-US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Receiving</a:t>
            </a:r>
            <a:r>
              <a:rPr lang="tr-T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Visa </a:t>
            </a:r>
            <a:r>
              <a:rPr lang="tr-TR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</a:t>
            </a:r>
            <a:r>
              <a:rPr lang="tr-T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tr-T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IAU Erasmus Office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216" y="1681176"/>
            <a:ext cx="3710668" cy="487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4147231" y="2790289"/>
            <a:ext cx="628650" cy="127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4025900" y="3412589"/>
            <a:ext cx="628650" cy="127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 flipV="1">
            <a:off x="3531281" y="3696050"/>
            <a:ext cx="292101" cy="457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3303514" y="4003499"/>
            <a:ext cx="628650" cy="635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5543777" y="4574639"/>
            <a:ext cx="628650" cy="127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3155951" y="5209198"/>
            <a:ext cx="628650" cy="7524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/>
          <p:cNvSpPr txBox="1"/>
          <p:nvPr/>
        </p:nvSpPr>
        <p:spPr>
          <a:xfrm>
            <a:off x="8014380" y="263236"/>
            <a:ext cx="1155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ÖNCE</a:t>
            </a:r>
          </a:p>
          <a:p>
            <a:r>
              <a:rPr lang="tr-TR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endParaRPr lang="tr-TR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1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32310" y="1773518"/>
            <a:ext cx="7055380" cy="1769782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İNGİLTERE İÇİN VİZE SÜRECİ </a:t>
            </a:r>
            <a:br>
              <a:rPr lang="tr-TR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VISA PROCESS FOR UK</a:t>
            </a:r>
            <a:endParaRPr lang="tr-TR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90" y="4069645"/>
            <a:ext cx="1371600" cy="105269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154335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1000823" y="997344"/>
            <a:ext cx="7053542" cy="1050398"/>
          </a:xfrm>
        </p:spPr>
        <p:txBody>
          <a:bodyPr>
            <a:normAutofit/>
          </a:bodyPr>
          <a:lstStyle/>
          <a:p>
            <a:pPr algn="ctr"/>
            <a:r>
              <a:rPr lang="tr-TR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TO DO DURING THE ERASMUS+ </a:t>
            </a:r>
            <a:r>
              <a:rPr lang="tr-T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INTERNSHIP MOBILITY</a:t>
            </a:r>
            <a:endParaRPr lang="tr-TR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>
          <a:xfrm>
            <a:off x="1000823" y="2140944"/>
            <a:ext cx="2119257" cy="1076639"/>
          </a:xfrm>
        </p:spPr>
        <p:txBody>
          <a:bodyPr/>
          <a:lstStyle/>
          <a:p>
            <a:pPr algn="ctr"/>
            <a:endParaRPr lang="tr-TR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THE MOBILITY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tr-T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sz="half" idx="15"/>
          </p:nvPr>
        </p:nvSpPr>
        <p:spPr>
          <a:xfrm>
            <a:off x="1000822" y="2977515"/>
            <a:ext cx="2195513" cy="2692004"/>
          </a:xfrm>
        </p:spPr>
        <p:txBody>
          <a:bodyPr>
            <a:normAutofit/>
          </a:bodyPr>
          <a:lstStyle/>
          <a:p>
            <a:r>
              <a:rPr lang="tr-TR" sz="13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tr-TR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lang="tr-TR" sz="13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  <a:r>
              <a:rPr lang="tr-TR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tr-TR" sz="13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  <a:r>
              <a:rPr lang="tr-TR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</a:t>
            </a:r>
            <a:endParaRPr lang="tr-TR" sz="135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13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tr-TR" sz="13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Acceptance</a:t>
            </a:r>
            <a:r>
              <a:rPr lang="tr-TR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3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</a:t>
            </a:r>
            <a:endParaRPr lang="tr-TR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3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tr-TR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Visa </a:t>
            </a:r>
            <a:r>
              <a:rPr lang="tr-TR" sz="13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</a:t>
            </a:r>
            <a:endParaRPr lang="tr-TR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3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4-Financial </a:t>
            </a:r>
            <a:r>
              <a:rPr lang="tr-TR" sz="13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  <a:endParaRPr lang="tr-TR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3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</a:t>
            </a:r>
            <a:r>
              <a:rPr lang="tr-TR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OLS </a:t>
            </a:r>
            <a:r>
              <a:rPr lang="tr-TR" sz="13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</a:t>
            </a:r>
            <a:endParaRPr lang="tr-TR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sz="quarter" idx="3"/>
          </p:nvPr>
        </p:nvSpPr>
        <p:spPr>
          <a:xfrm>
            <a:off x="3707883" y="2440523"/>
            <a:ext cx="2202181" cy="432197"/>
          </a:xfrm>
        </p:spPr>
        <p:txBody>
          <a:bodyPr/>
          <a:lstStyle/>
          <a:p>
            <a:r>
              <a:rPr 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MOBILITY</a:t>
            </a:r>
          </a:p>
        </p:txBody>
      </p:sp>
      <p:sp>
        <p:nvSpPr>
          <p:cNvPr id="9" name="Metin Yer Tutucusu 8"/>
          <p:cNvSpPr>
            <a:spLocks noGrp="1"/>
          </p:cNvSpPr>
          <p:nvPr>
            <p:ph type="body" sz="half" idx="16"/>
          </p:nvPr>
        </p:nvSpPr>
        <p:spPr>
          <a:xfrm>
            <a:off x="3284380" y="2950573"/>
            <a:ext cx="2486428" cy="1689735"/>
          </a:xfrm>
        </p:spPr>
        <p:txBody>
          <a:bodyPr>
            <a:noAutofit/>
          </a:bodyPr>
          <a:lstStyle/>
          <a:p>
            <a:r>
              <a:rPr lang="tr-TR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–</a:t>
            </a:r>
            <a:r>
              <a:rPr lang="tr-TR" sz="13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r>
              <a:rPr lang="tr-TR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3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Confirmatıon</a:t>
            </a:r>
            <a:r>
              <a:rPr lang="tr-TR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13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arrival</a:t>
            </a:r>
            <a:r>
              <a:rPr lang="tr-TR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3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tr-TR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r>
              <a:rPr lang="tr-TR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tr-TR" sz="13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tr-TR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Information Form,</a:t>
            </a:r>
          </a:p>
          <a:p>
            <a:r>
              <a:rPr lang="tr-TR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Learning </a:t>
            </a:r>
            <a:r>
              <a:rPr lang="tr-TR" sz="13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tr-TR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13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tr-TR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3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tr-TR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tr-TR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tr-TR" sz="13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tr-TR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OLS </a:t>
            </a:r>
            <a:r>
              <a:rPr lang="tr-TR" sz="13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Course*</a:t>
            </a:r>
            <a:endParaRPr lang="tr-TR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13"/>
          </p:nvPr>
        </p:nvSpPr>
        <p:spPr>
          <a:xfrm>
            <a:off x="6309471" y="2230933"/>
            <a:ext cx="2194449" cy="641787"/>
          </a:xfrm>
        </p:spPr>
        <p:txBody>
          <a:bodyPr/>
          <a:lstStyle/>
          <a:p>
            <a:r>
              <a:rPr 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MOBILITY</a:t>
            </a:r>
          </a:p>
        </p:txBody>
      </p:sp>
      <p:sp>
        <p:nvSpPr>
          <p:cNvPr id="10" name="Metin Yer Tutucusu 9"/>
          <p:cNvSpPr>
            <a:spLocks noGrp="1"/>
          </p:cNvSpPr>
          <p:nvPr>
            <p:ph type="body" sz="half" idx="17"/>
          </p:nvPr>
        </p:nvSpPr>
        <p:spPr>
          <a:xfrm>
            <a:off x="5911363" y="2977515"/>
            <a:ext cx="2199085" cy="2692004"/>
          </a:xfrm>
        </p:spPr>
        <p:txBody>
          <a:bodyPr>
            <a:normAutofit/>
          </a:bodyPr>
          <a:lstStyle/>
          <a:p>
            <a:r>
              <a:rPr lang="tr-TR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tr-TR" sz="13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tr-TR" sz="13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r>
              <a:rPr lang="tr-TR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3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Sheet</a:t>
            </a:r>
            <a:r>
              <a:rPr lang="tr-TR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135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Confirmation</a:t>
            </a:r>
            <a:r>
              <a:rPr lang="tr-TR" sz="13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tr-TR" sz="13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departure</a:t>
            </a:r>
            <a:r>
              <a:rPr lang="tr-TR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3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tr-TR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endParaRPr lang="tr-TR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3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tr-TR" sz="135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tr-TR" sz="13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Mobility, Evaluation </a:t>
            </a:r>
            <a:r>
              <a:rPr lang="tr-TR" sz="135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endParaRPr lang="tr-TR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 Passport,</a:t>
            </a:r>
          </a:p>
          <a:p>
            <a:r>
              <a:rPr lang="tr-TR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</a:t>
            </a:r>
            <a:r>
              <a:rPr lang="tr-TR" sz="13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tr-TR" sz="135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endParaRPr lang="tr-TR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 OLS </a:t>
            </a:r>
            <a:r>
              <a:rPr lang="tr-TR" sz="13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</a:t>
            </a:r>
            <a:endParaRPr lang="tr-TR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84688" y="475293"/>
            <a:ext cx="7848600" cy="1689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Numarası İçin Gerekli Belgelerin Tamamlanması </a:t>
            </a:r>
            <a:endParaRPr lang="en-US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168" y="0"/>
            <a:ext cx="738120" cy="12463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157" y="1750986"/>
            <a:ext cx="4620229" cy="476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8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168" y="0"/>
            <a:ext cx="738120" cy="12463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309" y="1364343"/>
            <a:ext cx="4146491" cy="530315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84688" y="475293"/>
            <a:ext cx="7848600" cy="1689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Numarası İçin Gerekli Belgelerin Tamamlanması </a:t>
            </a:r>
            <a:endParaRPr lang="en-US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59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168" y="0"/>
            <a:ext cx="738120" cy="12463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050" y="1437899"/>
            <a:ext cx="4267350" cy="542010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84688" y="475293"/>
            <a:ext cx="7848600" cy="1689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Numarası İçin Gerekli Belgelerin Tamamlanması </a:t>
            </a:r>
            <a:endParaRPr lang="en-US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00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168" y="0"/>
            <a:ext cx="738120" cy="12463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711" y="1420543"/>
            <a:ext cx="4579532" cy="5549943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84688" y="475293"/>
            <a:ext cx="7848600" cy="1689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Numarası İçin Gerekli Belgelerin Tamamlanması </a:t>
            </a:r>
            <a:endParaRPr lang="en-US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8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168" y="0"/>
            <a:ext cx="738120" cy="12463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858" y="1400627"/>
            <a:ext cx="4300913" cy="5558973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84688" y="475293"/>
            <a:ext cx="7848600" cy="1689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Numarası İçin Gerekli Belgelerin Tamamlanması </a:t>
            </a:r>
            <a:endParaRPr lang="en-US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65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ağ Ok 9"/>
          <p:cNvSpPr/>
          <p:nvPr/>
        </p:nvSpPr>
        <p:spPr>
          <a:xfrm>
            <a:off x="4569988" y="2865147"/>
            <a:ext cx="4464224" cy="3090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644979" y="3872002"/>
            <a:ext cx="3680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Form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send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it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mariana@aydin.edu.tr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168" y="0"/>
            <a:ext cx="738120" cy="12463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sp>
        <p:nvSpPr>
          <p:cNvPr id="7" name="Metin kutusu 6"/>
          <p:cNvSpPr txBox="1"/>
          <p:nvPr/>
        </p:nvSpPr>
        <p:spPr>
          <a:xfrm>
            <a:off x="0" y="1745394"/>
            <a:ext cx="8781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Önemli! Tüm evrakları, eksiksiz bir şekilde teslim etmeniz lazımdır!</a:t>
            </a:r>
          </a:p>
          <a:p>
            <a:pPr algn="ctr"/>
            <a:r>
              <a:rPr lang="tr-T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tr-T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tr-T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tr-T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</a:t>
            </a:r>
            <a:r>
              <a:rPr lang="tr-T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tr-T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tr-T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tr-T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tr-T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instructed</a:t>
            </a:r>
            <a:r>
              <a:rPr lang="tr-T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tr-T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Incomplete</a:t>
            </a:r>
            <a:r>
              <a:rPr lang="tr-T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tr-T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tr-T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be </a:t>
            </a:r>
            <a:r>
              <a:rPr lang="tr-T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accepted</a:t>
            </a:r>
            <a:r>
              <a:rPr lang="tr-T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tr-T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42677" y="2865147"/>
            <a:ext cx="4389816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of the students’ passport including external cover and all personal ID details e.g. biometric page, leave </a:t>
            </a:r>
            <a:r>
              <a:rPr lang="en-GB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stamps</a:t>
            </a:r>
            <a:endParaRPr lang="tr-TR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tr-TR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Confirmation Letter from Sending University (on letter headed paper, dated, stamped and signed by the University </a:t>
            </a:r>
            <a:r>
              <a:rPr lang="en-GB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Co-ordinator</a:t>
            </a:r>
            <a:endParaRPr lang="tr-TR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tr-TR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Acceptance Letter from Host Organisation (on letter headed paper, signed, dated and stamped by the host company</a:t>
            </a:r>
            <a:r>
              <a:rPr lang="en-GB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tr-TR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tr-TR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Erasmus+ </a:t>
            </a:r>
            <a:r>
              <a:rPr lang="en-GB" sz="11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Learning Agreement for Traineeships</a:t>
            </a:r>
            <a:r>
              <a:rPr lang="en-GB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(signed by the student, the sending institution and host organisation</a:t>
            </a:r>
            <a:r>
              <a:rPr lang="en-GB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tr-TR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tr-TR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</a:t>
            </a:r>
            <a:r>
              <a:rPr lang="en-GB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</a:t>
            </a:r>
            <a:r>
              <a:rPr lang="tr-T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 English)</a:t>
            </a:r>
          </a:p>
          <a:p>
            <a:pPr lvl="0"/>
            <a:endParaRPr lang="tr-TR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of the Student’s </a:t>
            </a:r>
            <a:r>
              <a:rPr lang="tr-T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ocal</a:t>
            </a:r>
            <a:r>
              <a:rPr lang="en-GB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Police Certificate and </a:t>
            </a:r>
            <a:r>
              <a:rPr lang="tr-TR" sz="1100" b="1" u="sng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Criminal</a:t>
            </a:r>
            <a:r>
              <a:rPr lang="tr-TR" sz="11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100" b="1" u="sng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</a:t>
            </a:r>
            <a:r>
              <a:rPr lang="tr-TR" sz="11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(Adliye Sicil Kaydı) </a:t>
            </a:r>
            <a:r>
              <a:rPr lang="tr-TR" sz="1100" b="1" u="sng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translated</a:t>
            </a:r>
            <a:r>
              <a:rPr lang="tr-TR" sz="11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100" b="1" u="sng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11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English</a:t>
            </a:r>
            <a:endParaRPr lang="tr-TR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584688" y="475293"/>
            <a:ext cx="7848600" cy="1689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Numarası İçin Gerekli Belgelerin Tamamlanması </a:t>
            </a:r>
            <a:endParaRPr lang="en-US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83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57" y="2144554"/>
            <a:ext cx="2897254" cy="3965977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608184" y="6177652"/>
            <a:ext cx="2050599" cy="521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tr-T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Unconditional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Intern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Visitor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Visa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Letter</a:t>
            </a:r>
            <a:endParaRPr lang="tr-T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574" y="2144554"/>
            <a:ext cx="2904144" cy="3940217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5314346" y="6177652"/>
            <a:ext cx="2050599" cy="521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tr-T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ages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of Passport MUST be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canned</a:t>
            </a:r>
            <a:endParaRPr lang="tr-T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168" y="0"/>
            <a:ext cx="738120" cy="12463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sp>
        <p:nvSpPr>
          <p:cNvPr id="8" name="Dikdörtgen 7"/>
          <p:cNvSpPr/>
          <p:nvPr/>
        </p:nvSpPr>
        <p:spPr>
          <a:xfrm>
            <a:off x="584688" y="475293"/>
            <a:ext cx="7848600" cy="1689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Numarası İçin Gerekli Belgelerin Tamamlanması </a:t>
            </a:r>
            <a:endParaRPr lang="en-US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61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75" y="1775069"/>
            <a:ext cx="3156900" cy="447118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636425" y="6299063"/>
            <a:ext cx="2050599" cy="521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tr-T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Visa Application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Letter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IAU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Rectorate</a:t>
            </a:r>
            <a:endParaRPr lang="tr-T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300632" y="6284617"/>
            <a:ext cx="2794359" cy="521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Traineeships</a:t>
            </a:r>
            <a:endParaRPr lang="tr-T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168" y="0"/>
            <a:ext cx="738120" cy="12463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2336" y="1775069"/>
            <a:ext cx="3470952" cy="4420181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584688" y="475293"/>
            <a:ext cx="7848600" cy="1689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Numarası İçin Gerekli Belgelerin Tamamlanması </a:t>
            </a:r>
            <a:endParaRPr lang="en-US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28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71" y="1526045"/>
            <a:ext cx="3838477" cy="517229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168" y="0"/>
            <a:ext cx="738120" cy="12463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sp>
        <p:nvSpPr>
          <p:cNvPr id="4" name="Metin kutusu 3"/>
          <p:cNvSpPr txBox="1"/>
          <p:nvPr/>
        </p:nvSpPr>
        <p:spPr>
          <a:xfrm>
            <a:off x="4618619" y="1828800"/>
            <a:ext cx="393029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entury Gothic" panose="020B0502020202020204" pitchFamily="34" charset="0"/>
              <a:buChar char="!"/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note it can take up to 4 weeks from the receipt of correct documentation to issue a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CoS.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tr-T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entury Gothic" panose="020B0502020202020204" pitchFamily="34" charset="0"/>
              <a:buChar char="!"/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recommend no travel plans are made or costs incurred until you have been advised of the decision regarding your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 visa is approved from the Home Office.    </a:t>
            </a:r>
            <a:endParaRPr lang="tr-T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84688" y="475293"/>
            <a:ext cx="7848600" cy="1689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Numarası İçin Gerekli Belgelerin Tamamlanması </a:t>
            </a:r>
            <a:endParaRPr lang="en-US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5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458787" y="889969"/>
            <a:ext cx="7108825" cy="949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Vize Sürecinin Tamamlanması</a:t>
            </a:r>
            <a:endParaRPr lang="en-US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</a:t>
            </a:r>
            <a:r>
              <a:rPr lang="tr-T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Visa Application </a:t>
            </a:r>
            <a:r>
              <a:rPr lang="tr-TR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7708900" y="182721"/>
            <a:ext cx="76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ÖNCE</a:t>
            </a:r>
          </a:p>
          <a:p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168" y="0"/>
            <a:ext cx="738120" cy="12463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sp>
        <p:nvSpPr>
          <p:cNvPr id="2" name="Metin kutusu 1"/>
          <p:cNvSpPr txBox="1"/>
          <p:nvPr/>
        </p:nvSpPr>
        <p:spPr>
          <a:xfrm>
            <a:off x="1059543" y="1839295"/>
            <a:ext cx="590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https://www.visa4uk.fco.gov.uk/home/welcome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755" y="2208627"/>
            <a:ext cx="5032458" cy="377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van 8"/>
          <p:cNvSpPr>
            <a:spLocks noGrp="1"/>
          </p:cNvSpPr>
          <p:nvPr>
            <p:ph type="title"/>
          </p:nvPr>
        </p:nvSpPr>
        <p:spPr>
          <a:xfrm>
            <a:off x="1219200" y="995647"/>
            <a:ext cx="6378907" cy="1068467"/>
          </a:xfrm>
        </p:spPr>
        <p:txBody>
          <a:bodyPr>
            <a:noAutofit/>
          </a:bodyPr>
          <a:lstStyle/>
          <a:p>
            <a:pPr algn="ctr"/>
            <a:r>
              <a:rPr lang="en-US" sz="2800" cap="none" dirty="0">
                <a:solidFill>
                  <a:srgbClr val="D5384B"/>
                </a:solidFill>
                <a:latin typeface="Arial"/>
                <a:cs typeface="Arial"/>
              </a:rPr>
              <a:t>ISTANBUL AYDIN UNIVERSITY</a:t>
            </a:r>
            <a:br>
              <a:rPr lang="en-US" sz="2800" cap="none" dirty="0">
                <a:solidFill>
                  <a:srgbClr val="D5384B"/>
                </a:solidFill>
                <a:latin typeface="Arial"/>
                <a:cs typeface="Arial"/>
              </a:rPr>
            </a:br>
            <a:r>
              <a:rPr lang="en-US" sz="2800" cap="none" dirty="0">
                <a:solidFill>
                  <a:srgbClr val="D5384B"/>
                </a:solidFill>
                <a:latin typeface="Arial"/>
                <a:cs typeface="Arial"/>
              </a:rPr>
              <a:t> ONLINE APPOINTMENT SYSTEM</a:t>
            </a:r>
            <a:endParaRPr lang="tr-TR" sz="2800" cap="none" dirty="0">
              <a:solidFill>
                <a:srgbClr val="D5384B"/>
              </a:solidFill>
              <a:latin typeface="Arial"/>
              <a:cs typeface="Arial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468" y="2864741"/>
            <a:ext cx="64008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0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61710" y="1114989"/>
            <a:ext cx="84618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>
                <a:ln w="3175" cmpd="sng"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ERASMUS STAJ ÖDEMESİ İÇİN YAPILMASI GEREKENLER – THINGS TO DO FOR YOUR ERASMUS</a:t>
            </a:r>
            <a:r>
              <a:rPr lang="tr-TR" sz="2400" b="1" cap="all" dirty="0">
                <a:ln w="3175" cmpd="sng"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+</a:t>
            </a:r>
            <a:r>
              <a:rPr lang="en-US" sz="2400" b="1" cap="all" dirty="0">
                <a:ln w="3175" cmpd="sng"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tr-TR" sz="2400" b="1" cap="all" dirty="0" err="1">
                <a:ln w="3175" cmpd="sng"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traıneeshıp</a:t>
            </a:r>
            <a:r>
              <a:rPr lang="en-US" sz="2400" b="1" cap="all" dirty="0">
                <a:ln w="3175" cmpd="sng"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PAYMENT</a:t>
            </a:r>
            <a:endParaRPr lang="tr-TR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37029" y="2299279"/>
            <a:ext cx="44123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 YOUR INSURANCES!!!</a:t>
            </a:r>
          </a:p>
          <a:p>
            <a:endParaRPr lang="tr-T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tr-T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ERASMUS+ TRAINEESHIP COMPREHENSİVE HEALTH INSURANCE</a:t>
            </a:r>
          </a:p>
          <a:p>
            <a:pPr marL="342900" indent="-342900">
              <a:buAutoNum type="arabicPeriod"/>
            </a:pPr>
            <a:r>
              <a:rPr lang="tr-T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ACCIDENT INSURANCE </a:t>
            </a:r>
          </a:p>
          <a:p>
            <a:pPr marL="342900" indent="-342900">
              <a:buAutoNum type="arabicPeriod"/>
            </a:pPr>
            <a:r>
              <a:rPr lang="tr-T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LIABILITY INSURANCE </a:t>
            </a:r>
            <a:r>
              <a:rPr lang="en-US" sz="11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(covering damages caused by the trainee at the workplace)</a:t>
            </a:r>
            <a:endParaRPr lang="tr-TR" sz="11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02771" y="5407173"/>
            <a:ext cx="7968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ACCEPTED INSURANCE PACAKGE FEES PLEASE CONSULT OUR INSURANCE AGENT IN J BLOCK GROUND FLOOR</a:t>
            </a:r>
            <a:endParaRPr lang="tr-T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259" y="2284576"/>
            <a:ext cx="3382280" cy="2984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147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7" y="1590413"/>
            <a:ext cx="9095873" cy="758009"/>
          </a:xfrm>
        </p:spPr>
        <p:txBody>
          <a:bodyPr>
            <a:noAutofit/>
          </a:bodyPr>
          <a:lstStyle/>
          <a:p>
            <a:pPr algn="ctr"/>
            <a:r>
              <a:rPr lang="tr-TR" sz="28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Ödeme Süreci İçin Yapılması Gerekenler (Erasmus+ Öğrenim / Staj Hareketliliği)/ </a:t>
            </a:r>
            <a:r>
              <a:rPr lang="en-US" sz="28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To Do For Payment Process</a:t>
            </a:r>
            <a:br>
              <a:rPr lang="en-US" sz="28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(Erasmus</a:t>
            </a:r>
            <a:r>
              <a:rPr lang="tr-TR" sz="28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Study /Internship) Mobility</a:t>
            </a:r>
            <a:endParaRPr lang="en-US" sz="2800" cap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386223" y="3266574"/>
          <a:ext cx="6323426" cy="1940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2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0450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YAPI</a:t>
                      </a: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KREDİ BANKASI’NDAN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EURO HESABI AÇTIRMALISINIZ</a:t>
                      </a:r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NEED TO </a:t>
                      </a:r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OBTAIN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</a:t>
                      </a:r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EURO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ACCOUNT </a:t>
                      </a: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YAPI KREDİ BANK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964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DAHA SONRA </a:t>
                      </a:r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ERASMUS+ OFISI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ULAŞARAK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HİBE SÖZLEŞMESİ YAPMALISINIZ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THEN YOU HAVE TO REACH </a:t>
                      </a:r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ERASMUS+ OFFICE IN</a:t>
                      </a: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ORDER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SIGN THE </a:t>
                      </a:r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GRANT AGREEMENT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25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1314" y="1400462"/>
            <a:ext cx="5139740" cy="483643"/>
          </a:xfrm>
        </p:spPr>
        <p:txBody>
          <a:bodyPr>
            <a:noAutofit/>
          </a:bodyPr>
          <a:lstStyle/>
          <a:p>
            <a:pPr algn="ctr"/>
            <a:r>
              <a:rPr lang="en-US" sz="2800" cap="non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Ödeme</a:t>
            </a:r>
            <a:r>
              <a:rPr lang="en-US" sz="28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Süreci</a:t>
            </a:r>
            <a:r>
              <a:rPr lang="en-US" sz="28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8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Payment </a:t>
            </a:r>
            <a:r>
              <a:rPr lang="tr-TR" sz="2800" cap="non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n-US" sz="28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cap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033370" y="4677838"/>
          <a:ext cx="5010829" cy="679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55060"/>
              </p:ext>
            </p:extLst>
          </p:nvPr>
        </p:nvGraphicFramePr>
        <p:xfrm>
          <a:off x="776038" y="2722726"/>
          <a:ext cx="7552823" cy="2254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7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5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33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GİTMEDEN ÖNCE ÖDEMENİZİN %80’LİK KIS</a:t>
                      </a: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DÖNÜŞTE İSE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KALAN %20’LİK ÖDEMENİZ HESABINIZA YATAR.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2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BEFORE YOU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LEAVE YOU GET 80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YOUR PAYMENT AND AFTER YOUR RETURN YOU GET 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PAYMENT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1595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DÖNDÜKTEN SONRA:</a:t>
                      </a:r>
                    </a:p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%20 LİK ÖDEMENİN YATMASI İÇİN;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AZ 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GÜN STAJINIZ TAMAMLAMANIZ GEREKMEKETEDİR,</a:t>
                      </a:r>
                      <a:endParaRPr lang="tr-TR" sz="12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%20 ÖDEMENİZİ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HESAPLANIRKEN KATILIM SERTIFIKA TARİHLERİ DIKKATE ALANACAKTIR. 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YOUR RETURN,</a:t>
                      </a:r>
                    </a:p>
                    <a:p>
                      <a:r>
                        <a:rPr lang="tr-T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ORDER TO GET THE REMAINING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20%;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NEED TO </a:t>
                      </a: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 SUCCESSFULLY AT LEAST THE MIN. OF 60 DAYS OF INTERNSHIP.</a:t>
                      </a:r>
                      <a:endParaRPr lang="tr-TR" sz="12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r-T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REMAINING 20% OF THE GRANT WİLL BE CALCULATED ACCORDING TO THE DATES ON YOUR CONFIRMATION OF MOBILITY CERTIFICATE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81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8150" y="1188305"/>
            <a:ext cx="7800975" cy="787598"/>
          </a:xfrm>
        </p:spPr>
        <p:txBody>
          <a:bodyPr>
            <a:noAutofit/>
          </a:bodyPr>
          <a:lstStyle/>
          <a:p>
            <a:pPr algn="ctr"/>
            <a:r>
              <a:rPr lang="tr-TR" sz="24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ERASMUS+ Öğrenim/ Staj Hareketliliği İçin Hibe Miktarları</a:t>
            </a:r>
            <a:br>
              <a:rPr lang="tr-TR" sz="24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4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400" cap="non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</a:t>
            </a:r>
            <a:r>
              <a:rPr lang="tr-TR" sz="24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cap="non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</a:t>
            </a:r>
            <a:r>
              <a:rPr lang="tr-TR" sz="24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cap="non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sz="24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</a:t>
            </a:r>
            <a:r>
              <a:rPr lang="tr-TR" sz="24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Study </a:t>
            </a:r>
            <a:r>
              <a:rPr lang="tr-TR" sz="24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sz="2400" cap="non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Internship</a:t>
            </a:r>
            <a:endParaRPr lang="tr-TR" sz="4000" cap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/>
          </p:nvPr>
        </p:nvGraphicFramePr>
        <p:xfrm>
          <a:off x="780047" y="2619928"/>
          <a:ext cx="7309184" cy="29440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4508">
                  <a:extLst>
                    <a:ext uri="{9D8B030D-6E8A-4147-A177-3AD203B41FA5}">
                      <a16:colId xmlns:a16="http://schemas.microsoft.com/office/drawing/2014/main" val="997576791"/>
                    </a:ext>
                  </a:extLst>
                </a:gridCol>
                <a:gridCol w="2787970">
                  <a:extLst>
                    <a:ext uri="{9D8B030D-6E8A-4147-A177-3AD203B41FA5}">
                      <a16:colId xmlns:a16="http://schemas.microsoft.com/office/drawing/2014/main" val="423330384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44117919"/>
                    </a:ext>
                  </a:extLst>
                </a:gridCol>
                <a:gridCol w="1374106">
                  <a:extLst>
                    <a:ext uri="{9D8B030D-6E8A-4147-A177-3AD203B41FA5}">
                      <a16:colId xmlns:a16="http://schemas.microsoft.com/office/drawing/2014/main" val="2675241724"/>
                    </a:ext>
                  </a:extLst>
                </a:gridCol>
              </a:tblGrid>
              <a:tr h="7827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Countries with living cost</a:t>
                      </a:r>
                      <a:endParaRPr lang="tr-TR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536" marR="445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Countries</a:t>
                      </a:r>
                      <a:endParaRPr lang="tr-TR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536" marR="445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Erasmus+ Study Grant per month (€) </a:t>
                      </a:r>
                      <a:endParaRPr lang="tr-TR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Erasmus+ Internship Grant per month (€)</a:t>
                      </a:r>
                      <a:endParaRPr lang="tr-TR" sz="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74728304"/>
                  </a:ext>
                </a:extLst>
              </a:tr>
              <a:tr h="12078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1st &amp; 2nd Group Countries</a:t>
                      </a:r>
                      <a:endParaRPr lang="tr-TR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536" marR="445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</a:t>
                      </a:r>
                      <a:r>
                        <a:rPr lang="tr-T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Kingdom</a:t>
                      </a:r>
                      <a:r>
                        <a:rPr lang="tr-T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Denmark</a:t>
                      </a:r>
                      <a:r>
                        <a:rPr lang="tr-T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Finland</a:t>
                      </a:r>
                      <a:r>
                        <a:rPr lang="tr-T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Ireland</a:t>
                      </a:r>
                      <a:r>
                        <a:rPr lang="tr-T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Sweden</a:t>
                      </a:r>
                      <a:r>
                        <a:rPr lang="tr-T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Iceland</a:t>
                      </a:r>
                      <a:r>
                        <a:rPr lang="tr-T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Liechtenstein</a:t>
                      </a:r>
                      <a:r>
                        <a:rPr lang="tr-T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Luxemburg, </a:t>
                      </a:r>
                      <a:r>
                        <a:rPr lang="tr-T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Norway</a:t>
                      </a:r>
                      <a:r>
                        <a:rPr lang="tr-T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Germany, </a:t>
                      </a:r>
                      <a:r>
                        <a:rPr lang="tr-T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Austria</a:t>
                      </a:r>
                      <a:r>
                        <a:rPr lang="tr-T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Belgium</a:t>
                      </a:r>
                      <a:r>
                        <a:rPr lang="tr-T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France, </a:t>
                      </a:r>
                      <a:r>
                        <a:rPr lang="tr-T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Southern</a:t>
                      </a:r>
                      <a:r>
                        <a:rPr lang="tr-T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Cyprus</a:t>
                      </a:r>
                      <a:r>
                        <a:rPr lang="tr-T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Netherlands</a:t>
                      </a:r>
                      <a:r>
                        <a:rPr lang="tr-T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Spain</a:t>
                      </a:r>
                      <a:r>
                        <a:rPr lang="tr-T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  <a:r>
                        <a:rPr lang="tr-T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Malta, </a:t>
                      </a:r>
                      <a:r>
                        <a:rPr lang="tr-T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Portugal</a:t>
                      </a:r>
                      <a:r>
                        <a:rPr lang="tr-T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Greece</a:t>
                      </a:r>
                      <a:r>
                        <a:rPr lang="tr-T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lang="tr-TR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536" marR="445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tr-TR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tr-TR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65290794"/>
                  </a:ext>
                </a:extLst>
              </a:tr>
              <a:tr h="953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3rd </a:t>
                      </a:r>
                      <a:r>
                        <a:rPr lang="tr-T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</a:t>
                      </a:r>
                      <a:r>
                        <a:rPr lang="tr-T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Countries</a:t>
                      </a:r>
                      <a:endParaRPr lang="tr-TR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536" marR="445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Bulgaria</a:t>
                      </a:r>
                      <a:r>
                        <a:rPr lang="tr-T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Czech</a:t>
                      </a:r>
                      <a:r>
                        <a:rPr lang="tr-T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Republic</a:t>
                      </a:r>
                      <a:r>
                        <a:rPr lang="tr-T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Estonia</a:t>
                      </a:r>
                      <a:r>
                        <a:rPr lang="tr-T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Croatia</a:t>
                      </a:r>
                      <a:r>
                        <a:rPr lang="tr-T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Latvia</a:t>
                      </a:r>
                      <a:r>
                        <a:rPr lang="tr-T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Lithuania</a:t>
                      </a:r>
                      <a:r>
                        <a:rPr lang="tr-T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Hungary</a:t>
                      </a:r>
                      <a:r>
                        <a:rPr lang="tr-T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Macedonia</a:t>
                      </a:r>
                      <a:r>
                        <a:rPr lang="tr-T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Poland, </a:t>
                      </a:r>
                      <a:r>
                        <a:rPr lang="tr-T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Romania</a:t>
                      </a:r>
                      <a:r>
                        <a:rPr lang="tr-T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Slovakia</a:t>
                      </a:r>
                      <a:r>
                        <a:rPr lang="tr-T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Slovenia</a:t>
                      </a:r>
                      <a:r>
                        <a:rPr lang="tr-T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Serbia</a:t>
                      </a:r>
                      <a:r>
                        <a:rPr lang="tr-T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</a:t>
                      </a:r>
                      <a:endParaRPr lang="tr-TR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536" marR="445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tr-TR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tr-TR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96191439"/>
                  </a:ext>
                </a:extLst>
              </a:tr>
            </a:tbl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780048" y="5549639"/>
            <a:ext cx="32111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tr-TR" sz="900" dirty="0">
                <a:solidFill>
                  <a:prstClr val="black"/>
                </a:solidFill>
                <a:latin typeface="Century Gothic" panose="020B0502020202020204"/>
              </a:rPr>
              <a:t>* </a:t>
            </a:r>
            <a:r>
              <a:rPr lang="tr-TR" sz="900" dirty="0" err="1">
                <a:solidFill>
                  <a:prstClr val="black"/>
                </a:solidFill>
                <a:latin typeface="Century Gothic" panose="020B0502020202020204"/>
              </a:rPr>
              <a:t>For</a:t>
            </a:r>
            <a:r>
              <a:rPr lang="tr-TR" sz="900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tr-TR" sz="900" dirty="0" err="1">
                <a:solidFill>
                  <a:prstClr val="black"/>
                </a:solidFill>
                <a:latin typeface="Century Gothic" panose="020B0502020202020204"/>
              </a:rPr>
              <a:t>selected</a:t>
            </a:r>
            <a:r>
              <a:rPr lang="tr-TR" sz="900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tr-TR" sz="900" dirty="0" err="1">
                <a:solidFill>
                  <a:prstClr val="black"/>
                </a:solidFill>
                <a:latin typeface="Century Gothic" panose="020B0502020202020204"/>
              </a:rPr>
              <a:t>students</a:t>
            </a:r>
            <a:r>
              <a:rPr lang="tr-TR" sz="900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tr-TR" sz="900" dirty="0" err="1">
                <a:solidFill>
                  <a:prstClr val="black"/>
                </a:solidFill>
                <a:latin typeface="Century Gothic" panose="020B0502020202020204"/>
              </a:rPr>
              <a:t>from</a:t>
            </a:r>
            <a:r>
              <a:rPr lang="tr-TR" sz="900" dirty="0">
                <a:solidFill>
                  <a:prstClr val="black"/>
                </a:solidFill>
                <a:latin typeface="Century Gothic" panose="020B0502020202020204"/>
              </a:rPr>
              <a:t> the 2019 Erasmus+ Project</a:t>
            </a:r>
            <a:endParaRPr lang="tr-TR" sz="900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79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71985" y="1103137"/>
            <a:ext cx="5283367" cy="787598"/>
          </a:xfrm>
        </p:spPr>
        <p:txBody>
          <a:bodyPr>
            <a:noAutofit/>
          </a:bodyPr>
          <a:lstStyle/>
          <a:p>
            <a:pPr algn="ctr"/>
            <a:r>
              <a:rPr lang="tr-T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Özel Durumlar/ Extreme </a:t>
            </a:r>
            <a:r>
              <a:rPr lang="tr-TR" sz="2400" cap="non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endParaRPr lang="tr-TR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1571626" y="2433456"/>
          <a:ext cx="6057899" cy="263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4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0159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Herhangi</a:t>
                      </a: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bir özel duruma istinaden geri dönmek isteyecek öğrencinin durumunu belgeleyerek ibraz etmesi gerekir.</a:t>
                      </a:r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case of unforeseen circumstances</a:t>
                      </a: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</a:t>
                      </a: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</a:t>
                      </a:r>
                      <a:r>
                        <a:rPr lang="tr-TR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</a:t>
                      </a: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could</a:t>
                      </a: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not </a:t>
                      </a:r>
                      <a:r>
                        <a:rPr lang="tr-TR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</a:t>
                      </a: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</a:t>
                      </a:r>
                      <a:r>
                        <a:rPr lang="tr-TR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mobility</a:t>
                      </a: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evidence</a:t>
                      </a: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documents</a:t>
                      </a: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</a:t>
                      </a: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 </a:t>
                      </a:r>
                      <a:r>
                        <a:rPr lang="tr-TR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submitted</a:t>
                      </a: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9268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Belgesi kabul edilen öğrenci için de ancak kaldığı gün kadar</a:t>
                      </a: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ödeme yapılır. Fazla ödeme yapıldıysa bu öğrenciden geri istenir.</a:t>
                      </a:r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</a:t>
                      </a:r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</a:t>
                      </a:r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</a:t>
                      </a:r>
                      <a:r>
                        <a:rPr lang="tr-TR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evidence</a:t>
                      </a:r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</a:t>
                      </a:r>
                      <a:r>
                        <a:rPr lang="tr-TR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accepted</a:t>
                      </a:r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the </a:t>
                      </a:r>
                      <a:r>
                        <a:rPr lang="tr-TR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students</a:t>
                      </a:r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</a:t>
                      </a:r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 </a:t>
                      </a:r>
                      <a:r>
                        <a:rPr lang="tr-TR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paid</a:t>
                      </a:r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</a:t>
                      </a:r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</a:t>
                      </a:r>
                      <a:r>
                        <a:rPr lang="tr-TR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tr-TR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days</a:t>
                      </a:r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spent</a:t>
                      </a:r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the </a:t>
                      </a:r>
                      <a:r>
                        <a:rPr lang="tr-TR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mobility</a:t>
                      </a:r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</a:t>
                      </a: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tr-TR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</a:t>
                      </a: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money</a:t>
                      </a: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</a:t>
                      </a:r>
                      <a:r>
                        <a:rPr lang="tr-TR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whole</a:t>
                      </a: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mobility</a:t>
                      </a: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has </a:t>
                      </a:r>
                      <a:r>
                        <a:rPr lang="tr-TR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already</a:t>
                      </a: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been</a:t>
                      </a: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paid</a:t>
                      </a: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</a:t>
                      </a: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 </a:t>
                      </a:r>
                      <a:r>
                        <a:rPr lang="tr-TR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asked</a:t>
                      </a: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return</a:t>
                      </a: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rest of the </a:t>
                      </a:r>
                      <a:r>
                        <a:rPr lang="tr-TR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grant</a:t>
                      </a: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tr-T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77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127664"/>
            <a:ext cx="8308975" cy="145490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BİRİNCİ ÖDEME İÇİN GEREKLİ OLAN BELGELER – DOCUMENTS FOR YOUR FIRST PAYMENT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416593"/>
              </p:ext>
            </p:extLst>
          </p:nvPr>
        </p:nvGraphicFramePr>
        <p:xfrm>
          <a:off x="415924" y="2834687"/>
          <a:ext cx="8308976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4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4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KABUL MEKTUBU FOTOKOPİSİ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COPY OF ACCEPTANCE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LETTER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PASAPORT VE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VİZE FOTOKOPİSİ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COPY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YOUR </a:t>
                      </a: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PASSPORT AND 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VISA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AGREEMENT</a:t>
                      </a: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TRAINEESHIPS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AGREEMENT</a:t>
                      </a: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TRAINEESHIPS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HİBE SÖZLEŞMESİ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ERASMUS+</a:t>
                      </a: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STAJ HAREKETLİLİĞİ İÇİN SİGORTALARI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INSURANCES</a:t>
                      </a: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ERASMUS+ TRAINEESHIP MOBILITY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Dikdörtgen 5"/>
          <p:cNvSpPr/>
          <p:nvPr/>
        </p:nvSpPr>
        <p:spPr>
          <a:xfrm>
            <a:off x="7901214" y="355860"/>
            <a:ext cx="12427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ÖNCE</a:t>
            </a:r>
          </a:p>
          <a:p>
            <a:r>
              <a:rPr lang="tr-T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135016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0" y="1282806"/>
            <a:ext cx="5196397" cy="61444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tr-T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tr-T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tr-T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abroad</a:t>
            </a:r>
            <a:r>
              <a:rPr lang="tr-T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tr-TR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15403" y="2204475"/>
            <a:ext cx="81861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ü"/>
            </a:pP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accommodation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ask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 Erasmus+ Office (ESN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you-other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Erasmus+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</a:t>
            </a: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Extensive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University (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authorities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ttend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University!</a:t>
            </a:r>
          </a:p>
          <a:p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sure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passport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visa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e-mail</a:t>
            </a:r>
          </a:p>
          <a:p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forget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ambassador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Istanbul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Aydın University and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Turkey</a:t>
            </a: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89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/>
          </p:nvPr>
        </p:nvSpPr>
        <p:spPr>
          <a:xfrm>
            <a:off x="504496" y="885356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2800" b="1" u="sng" dirty="0" smtClean="0">
                <a:solidFill>
                  <a:srgbClr val="A50021"/>
                </a:solidFill>
                <a:latin typeface="Arial" charset="0"/>
              </a:rPr>
              <a:t>OLS (Online </a:t>
            </a:r>
            <a:r>
              <a:rPr lang="tr-TR" sz="2800" b="1" u="sng" dirty="0" err="1" smtClean="0">
                <a:solidFill>
                  <a:srgbClr val="A50021"/>
                </a:solidFill>
                <a:latin typeface="Arial" charset="0"/>
              </a:rPr>
              <a:t>Linguistic</a:t>
            </a:r>
            <a:r>
              <a:rPr lang="tr-TR" sz="2800" b="1" u="sng" dirty="0" smtClean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tr-TR" sz="2800" b="1" u="sng" dirty="0" err="1" smtClean="0">
                <a:solidFill>
                  <a:srgbClr val="A50021"/>
                </a:solidFill>
                <a:latin typeface="Arial" charset="0"/>
              </a:rPr>
              <a:t>Support</a:t>
            </a:r>
            <a:r>
              <a:rPr lang="tr-TR" sz="2800" b="1" u="sng" dirty="0" smtClean="0">
                <a:solidFill>
                  <a:srgbClr val="A50021"/>
                </a:solidFill>
                <a:latin typeface="Arial" charset="0"/>
              </a:rPr>
              <a:t>)</a:t>
            </a:r>
            <a:endParaRPr lang="tr-TR" sz="2800" dirty="0" smtClean="0"/>
          </a:p>
        </p:txBody>
      </p:sp>
      <p:sp>
        <p:nvSpPr>
          <p:cNvPr id="93187" name="Rectangle 3"/>
          <p:cNvSpPr>
            <a:spLocks noGrp="1"/>
          </p:cNvSpPr>
          <p:nvPr>
            <p:ph idx="1"/>
          </p:nvPr>
        </p:nvSpPr>
        <p:spPr>
          <a:xfrm>
            <a:off x="504495" y="1826173"/>
            <a:ext cx="8113987" cy="376767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tr-TR" sz="1800" b="1" dirty="0" smtClean="0">
                <a:solidFill>
                  <a:schemeClr val="bg1"/>
                </a:solidFill>
                <a:latin typeface="Arial" charset="0"/>
              </a:rPr>
              <a:t>Mailinize gelen sınavı yaptıktan sonra sonuç belgesini </a:t>
            </a:r>
            <a:r>
              <a:rPr lang="tr-TR" sz="1800" b="1" dirty="0" smtClean="0">
                <a:solidFill>
                  <a:schemeClr val="bg1"/>
                </a:solidFill>
                <a:latin typeface="Arial" charset="0"/>
              </a:rPr>
              <a:t>ofise </a:t>
            </a:r>
            <a:r>
              <a:rPr lang="tr-TR" sz="1800" b="1" dirty="0" smtClean="0">
                <a:solidFill>
                  <a:schemeClr val="bg1"/>
                </a:solidFill>
                <a:latin typeface="Arial" charset="0"/>
              </a:rPr>
              <a:t>sunmanız gerekmektedir</a:t>
            </a:r>
            <a:r>
              <a:rPr lang="tr-TR" sz="1800" b="1" dirty="0" smtClean="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tr-TR" sz="1800" b="1" dirty="0" err="1" smtClean="0">
                <a:solidFill>
                  <a:schemeClr val="bg1"/>
                </a:solidFill>
                <a:latin typeface="Arial" charset="0"/>
              </a:rPr>
              <a:t>Students</a:t>
            </a:r>
            <a:r>
              <a:rPr lang="tr-TR" sz="18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latin typeface="Arial" charset="0"/>
              </a:rPr>
              <a:t>will </a:t>
            </a: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be expected to take the Online Language Exam before leaving Turkey. (When they complete the mobility, they will take it again.)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tr-TR" sz="1800" b="1" dirty="0" smtClean="0">
              <a:solidFill>
                <a:schemeClr val="bg1"/>
              </a:solidFill>
              <a:latin typeface="Arial" charset="0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endParaRPr lang="tr-TR" sz="1800" b="1" dirty="0" smtClean="0">
              <a:solidFill>
                <a:schemeClr val="bg1"/>
              </a:solidFill>
              <a:latin typeface="Arial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tr-TR" sz="1800" b="1" dirty="0" smtClean="0">
                <a:solidFill>
                  <a:schemeClr val="bg1"/>
                </a:solidFill>
                <a:latin typeface="Arial" charset="0"/>
              </a:rPr>
              <a:t>OLS </a:t>
            </a:r>
            <a:r>
              <a:rPr lang="tr-TR" sz="1800" b="1" dirty="0" smtClean="0">
                <a:solidFill>
                  <a:schemeClr val="bg1"/>
                </a:solidFill>
                <a:latin typeface="Arial" charset="0"/>
              </a:rPr>
              <a:t>sınavı zorunludur, ancak sonucu hareketliliğinizi etkilemeyecektir</a:t>
            </a:r>
            <a:r>
              <a:rPr lang="tr-TR" sz="1800" b="1" dirty="0" smtClean="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800" b="1" dirty="0" smtClean="0">
                <a:solidFill>
                  <a:schemeClr val="bg1"/>
                </a:solidFill>
                <a:latin typeface="Arial" charset="0"/>
              </a:rPr>
              <a:t>The OLS is compulsory however the result will not affect your Mobility. 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tr-TR" sz="1800" b="1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333" y="5505428"/>
            <a:ext cx="2514631" cy="10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5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99" y="1349728"/>
            <a:ext cx="7448025" cy="579566"/>
          </a:xfrm>
        </p:spPr>
        <p:txBody>
          <a:bodyPr>
            <a:noAutofit/>
          </a:bodyPr>
          <a:lstStyle/>
          <a:p>
            <a:pPr algn="ctr"/>
            <a:r>
              <a:rPr lang="en-US" sz="2400" cap="non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Döndükten</a:t>
            </a:r>
            <a:r>
              <a:rPr lang="en-US" sz="24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Sonra</a:t>
            </a:r>
            <a:r>
              <a:rPr lang="en-US" sz="24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Teslim</a:t>
            </a:r>
            <a:r>
              <a:rPr lang="en-US" sz="24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Edilmesi</a:t>
            </a:r>
            <a:r>
              <a:rPr lang="en-US" sz="24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Gereken</a:t>
            </a:r>
            <a:r>
              <a:rPr lang="en-US" sz="24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Belgeler</a:t>
            </a:r>
            <a:r>
              <a:rPr lang="tr-TR" sz="24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4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Necessary Documents After Your </a:t>
            </a:r>
            <a:r>
              <a:rPr lang="tr-TR" sz="24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</a:t>
            </a:r>
            <a:r>
              <a:rPr lang="tr-TR" sz="2400" cap="non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24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cap="non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Turkey</a:t>
            </a:r>
            <a:endParaRPr lang="en-US" sz="2400" cap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176494"/>
              </p:ext>
            </p:extLst>
          </p:nvPr>
        </p:nvGraphicFramePr>
        <p:xfrm>
          <a:off x="952499" y="2624757"/>
          <a:ext cx="7231982" cy="2981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5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5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653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EVRAKLAR: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DOCUMENTS: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91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KATILIM SERTIFIKASI</a:t>
                      </a:r>
                      <a:endParaRPr lang="tr-TR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CERTIFICATE</a:t>
                      </a:r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MOBILITY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87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NİHAİ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RAPOR</a:t>
                      </a: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(LİNK GÖNDERİLECEK)</a:t>
                      </a:r>
                    </a:p>
                    <a:p>
                      <a:endParaRPr lang="tr-TR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YURTDI</a:t>
                      </a:r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INDA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STAJ 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GÖRDÜ</a:t>
                      </a: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ÜNÜZ KURUMDAN </a:t>
                      </a: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MOBILITY</a:t>
                      </a:r>
                      <a:endParaRPr lang="tr-TR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OLS SINAV SONUÇLARI</a:t>
                      </a:r>
                      <a:endParaRPr lang="tr-TR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REPORT</a:t>
                      </a:r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(THE LINK WILL BE SENT)</a:t>
                      </a:r>
                    </a:p>
                    <a:p>
                      <a:endParaRPr lang="tr-TR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MOBILITY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OLS EXAM RESULTS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65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PASAPORT GİRİ</a:t>
                      </a:r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ÇIKI</a:t>
                      </a:r>
                      <a:r>
                        <a:rPr lang="tr-T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DAMGALARI OLAN SAYFALARIN FOTOKOPİLERİ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COPY OF YOUR PASSPORT PAGES WHICH HAVE ENTRANCE AND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EXIT STAMPS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7783483" y="434701"/>
            <a:ext cx="1228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SONRA</a:t>
            </a:r>
          </a:p>
          <a:p>
            <a:r>
              <a:rPr lang="tr-TR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endParaRPr lang="tr-TR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6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59657" y="608319"/>
            <a:ext cx="8984343" cy="903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Katılım </a:t>
            </a:r>
            <a:r>
              <a:rPr lang="tr-TR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Sertikasının</a:t>
            </a:r>
            <a:r>
              <a:rPr lang="tr-T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Temin Edilmesi</a:t>
            </a:r>
            <a:endParaRPr lang="en-US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Recieving</a:t>
            </a:r>
            <a:r>
              <a:rPr lang="tr-T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</a:t>
            </a:r>
            <a:r>
              <a:rPr lang="tr-T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Attendance</a:t>
            </a:r>
            <a:r>
              <a:rPr lang="tr-T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tr-T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Host </a:t>
            </a:r>
            <a:r>
              <a:rPr lang="tr-TR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86" y="1937188"/>
            <a:ext cx="3265714" cy="44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4310743" y="3910693"/>
            <a:ext cx="860425" cy="1982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7984672" y="315932"/>
            <a:ext cx="143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SONRA</a:t>
            </a:r>
          </a:p>
          <a:p>
            <a:r>
              <a:rPr lang="tr-TR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endParaRPr lang="tr-TR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4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261" y="3023241"/>
            <a:ext cx="8308975" cy="1347571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 </a:t>
            </a:r>
            <a:r>
              <a:rPr lang="tr-T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STAJ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HAREKETLİLİĞİ</a:t>
            </a:r>
            <a:r>
              <a:rPr lang="tr-T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YAPILMASI GEREKENLER</a:t>
            </a:r>
            <a:r>
              <a:rPr lang="tr-T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TO DO FOR</a:t>
            </a:r>
            <a:r>
              <a:rPr lang="tr-T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tr-T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ERASMUS</a:t>
            </a:r>
            <a:r>
              <a:rPr lang="tr-T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PLACEMENT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93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969677" y="618878"/>
            <a:ext cx="7088867" cy="885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Evrakların Erasmus+ Ofisine teslim edilmesi</a:t>
            </a:r>
            <a:endParaRPr lang="en-US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Delivering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 </a:t>
            </a:r>
            <a:r>
              <a:rPr lang="tr-TR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ocuments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IAU Erasmus+ Office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330" y="1827869"/>
            <a:ext cx="2755562" cy="376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03" y="1827869"/>
            <a:ext cx="2679163" cy="377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517158" y="6175583"/>
            <a:ext cx="2050599" cy="521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Nihai Rapor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Final Report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3394981" y="6132722"/>
            <a:ext cx="2106386" cy="521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Giriş-Çıkış 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Departure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Arrival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6315071" y="6117753"/>
            <a:ext cx="2013857" cy="536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Katılım Sertifikası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Certificate</a:t>
            </a:r>
            <a:r>
              <a:rPr lang="tr-T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Attendance</a:t>
            </a:r>
            <a:endParaRPr lang="tr-T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7858124" y="468394"/>
            <a:ext cx="11710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SONRA</a:t>
            </a:r>
          </a:p>
          <a:p>
            <a:r>
              <a:rPr lang="tr-T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81" y="1747803"/>
            <a:ext cx="2899955" cy="416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8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2231700"/>
            <a:ext cx="4857751" cy="198826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7783483" y="434701"/>
            <a:ext cx="1228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SONRA</a:t>
            </a:r>
          </a:p>
          <a:p>
            <a:r>
              <a:rPr lang="tr-TR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endParaRPr lang="tr-TR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8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9"/>
          <p:cNvSpPr>
            <a:spLocks noGrp="1"/>
          </p:cNvSpPr>
          <p:nvPr>
            <p:ph type="ctrTitle"/>
          </p:nvPr>
        </p:nvSpPr>
        <p:spPr>
          <a:xfrm>
            <a:off x="276134" y="1537394"/>
            <a:ext cx="4181565" cy="3389930"/>
          </a:xfrm>
        </p:spPr>
        <p:txBody>
          <a:bodyPr>
            <a:normAutofit/>
          </a:bodyPr>
          <a:lstStyle/>
          <a:p>
            <a:pPr algn="just"/>
            <a:r>
              <a:rPr lang="tr-T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roud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our student İrem </a:t>
            </a:r>
            <a:r>
              <a:rPr lang="en-U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Karaoglu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who received the highest number of votes for the best logo she created for U16 Women’s European Championship during her Erasmus+ mobility at </a:t>
            </a:r>
            <a:r>
              <a:rPr lang="en-U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Kauno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Kolegija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Lithuania</a:t>
            </a:r>
            <a:endParaRPr lang="tr-T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İçerik Yer Tutucusu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386" y="2112722"/>
            <a:ext cx="3686606" cy="3223248"/>
          </a:xfrm>
        </p:spPr>
      </p:pic>
      <p:sp>
        <p:nvSpPr>
          <p:cNvPr id="2" name="Metin kutusu 1"/>
          <p:cNvSpPr txBox="1"/>
          <p:nvPr/>
        </p:nvSpPr>
        <p:spPr>
          <a:xfrm>
            <a:off x="387626" y="1177104"/>
            <a:ext cx="4070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ERASMUS+ SUCCESS STORIES</a:t>
            </a:r>
            <a:endParaRPr lang="tr-TR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520686" y="5377503"/>
            <a:ext cx="5874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IT IS YOUR TURN….MAKE YOUR ERASMUS+ MOBILITY WORTH!</a:t>
            </a:r>
            <a:endParaRPr lang="tr-T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4017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521" y="4255615"/>
            <a:ext cx="6857999" cy="1230530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Erasmus+ </a:t>
            </a:r>
            <a:r>
              <a:rPr lang="tr-TR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7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tr-TR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7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iauerasmus</a:t>
            </a:r>
            <a:r>
              <a:rPr lang="tr-TR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7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tr-TR" sz="2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7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iauerasmusoffice</a:t>
            </a: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0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59773" y="839587"/>
            <a:ext cx="8520545" cy="1393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tr-T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tr-T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</a:t>
            </a:r>
            <a:r>
              <a:rPr lang="tr-T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tr-TR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Turkish</a:t>
            </a:r>
            <a:r>
              <a:rPr lang="tr-T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tr-T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Agency</a:t>
            </a:r>
            <a:endParaRPr lang="tr-TR" sz="2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59773" y="2232958"/>
            <a:ext cx="85725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European Commission is ultimately responsible for the running of the Erasmus+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It manages the budget and sets priorities, targets and criteria for the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an on-going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</a:t>
            </a:r>
            <a:endParaRPr lang="tr-T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European level, the European Commission's Education, Audiovisual and Culture Executive Agency (Executive Agency) is responsible for the implementation of the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centralised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Actions of the Erasmus+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tr-T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TR National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Agency</a:t>
            </a:r>
            <a:r>
              <a:rPr lang="tr-T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Commission is responsible for the overall implementation of Erasmus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Actions are managed by national agencies in the participating countries or by Executive Agency for Education,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Audovisiual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Culture based in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Brussels.</a:t>
            </a:r>
            <a:r>
              <a:rPr lang="tr-T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EU Education and Youth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Turkish National Agency promotes and implements the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national level and acts as the link between the European Commission and participating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local, regional and national level.</a:t>
            </a: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82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176646" y="832042"/>
            <a:ext cx="8847446" cy="1393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EUROPASS CV HAZIRLANMASI/PREPARING YOUR EUROPASS CV</a:t>
            </a:r>
            <a:endParaRPr lang="tr-TR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807356" y="2253343"/>
            <a:ext cx="7130143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https://europass.cedefop.europa.eu/editors/en/cv/compose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55" y="2828250"/>
            <a:ext cx="7663543" cy="361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7681524" y="638135"/>
            <a:ext cx="134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ÖNCE BEFORE</a:t>
            </a:r>
            <a:endParaRPr lang="tr-TR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7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78" y="1240971"/>
            <a:ext cx="3104685" cy="4699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753" y="1240971"/>
            <a:ext cx="3317940" cy="4699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371600" y="1915885"/>
            <a:ext cx="370114" cy="478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819275" y="1795463"/>
            <a:ext cx="557213" cy="7143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905000" y="1915885"/>
            <a:ext cx="1543050" cy="891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1905000" y="2007732"/>
            <a:ext cx="1543050" cy="891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905000" y="2112849"/>
            <a:ext cx="1543050" cy="891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2057400" y="2201977"/>
            <a:ext cx="1390650" cy="891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7019925" y="1495425"/>
            <a:ext cx="457200" cy="10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7839529" y="693774"/>
            <a:ext cx="130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ÖNCE</a:t>
            </a:r>
          </a:p>
          <a:p>
            <a:r>
              <a:rPr lang="tr-TR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endParaRPr lang="tr-TR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862478" y="6172204"/>
            <a:ext cx="7065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Önemli! Tüm bölümleri doldurmanız tavsiyedeniz!</a:t>
            </a:r>
          </a:p>
          <a:p>
            <a:pPr algn="ctr"/>
            <a:r>
              <a:rPr lang="tr-TR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tr-T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tr-TR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tr-T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r>
              <a:rPr lang="tr-T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tr-T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requested</a:t>
            </a:r>
            <a:r>
              <a:rPr lang="tr-T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  <a:r>
              <a:rPr lang="tr-T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tr-T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67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0" y="921385"/>
            <a:ext cx="9124373" cy="89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Kabul </a:t>
            </a:r>
            <a:r>
              <a:rPr lang="tr-TR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Mektubnunun</a:t>
            </a:r>
            <a:r>
              <a:rPr lang="tr-T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temin edilmesi/ </a:t>
            </a:r>
            <a:endParaRPr lang="tr-TR" sz="2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Receiving</a:t>
            </a:r>
            <a:r>
              <a:rPr lang="tr-T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tr-TR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Acceptance</a:t>
            </a:r>
            <a:r>
              <a:rPr lang="tr-T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</a:t>
            </a:r>
            <a:endParaRPr lang="tr-TR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86" y="1815887"/>
            <a:ext cx="3322864" cy="467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3919537" y="2834015"/>
            <a:ext cx="395288" cy="523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7907565" y="475108"/>
            <a:ext cx="1126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ÖNCE</a:t>
            </a:r>
          </a:p>
          <a:p>
            <a:r>
              <a:rPr lang="tr-TR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endParaRPr lang="tr-TR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56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7825174" y="527940"/>
            <a:ext cx="1208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ÖNCE</a:t>
            </a:r>
          </a:p>
          <a:p>
            <a:r>
              <a:rPr lang="tr-TR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endParaRPr lang="tr-TR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33846" y="821689"/>
            <a:ext cx="8208818" cy="847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Anlaşmasının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hazırlanması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Erasmus+ </a:t>
            </a:r>
            <a:r>
              <a:rPr lang="tr-T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Traineeships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0" y="1670776"/>
            <a:ext cx="4185810" cy="533053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181" y="1615221"/>
            <a:ext cx="4509143" cy="544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4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1_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F8D132837DFA498A0EB953C6E86823" ma:contentTypeVersion="1" ma:contentTypeDescription="Create a new document." ma:contentTypeScope="" ma:versionID="c6c9889a2dc60e378642f7b5b8c90f7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EBC12E8-56C1-434E-B6EF-D150D5274E16}"/>
</file>

<file path=customXml/itemProps2.xml><?xml version="1.0" encoding="utf-8"?>
<ds:datastoreItem xmlns:ds="http://schemas.openxmlformats.org/officeDocument/2006/customXml" ds:itemID="{98BFD9DB-BD54-4B55-9DF3-DF32DE7FF065}"/>
</file>

<file path=customXml/itemProps3.xml><?xml version="1.0" encoding="utf-8"?>
<ds:datastoreItem xmlns:ds="http://schemas.openxmlformats.org/officeDocument/2006/customXml" ds:itemID="{F1CB4F67-1F86-4027-A9F1-48B596CC273D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615</TotalTime>
  <Words>1658</Words>
  <Application>Microsoft Office PowerPoint</Application>
  <PresentationFormat>Ekran Gösterisi (4:3)</PresentationFormat>
  <Paragraphs>276</Paragraphs>
  <Slides>43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43</vt:i4>
      </vt:variant>
    </vt:vector>
  </HeadingPairs>
  <TitlesOfParts>
    <vt:vector size="51" baseType="lpstr">
      <vt:lpstr>Arial</vt:lpstr>
      <vt:lpstr>Calibri</vt:lpstr>
      <vt:lpstr>Century Gothic</vt:lpstr>
      <vt:lpstr>Wingdings</vt:lpstr>
      <vt:lpstr>Wingdings 2</vt:lpstr>
      <vt:lpstr>Wingdings 3</vt:lpstr>
      <vt:lpstr>Dilim</vt:lpstr>
      <vt:lpstr>1_Dilim</vt:lpstr>
      <vt:lpstr>PowerPoint Sunusu</vt:lpstr>
      <vt:lpstr>THINGS TO DO DURING THE ERASMUS+ INTERNSHIP MOBILITY</vt:lpstr>
      <vt:lpstr>ISTANBUL AYDIN UNIVERSITY  ONLINE APPOINTMENT SYSTEM</vt:lpstr>
      <vt:lpstr>ERASMUS STAJ HAREKETLİLİĞİ YAPILMASI GEREKENLER  THINGS TO DO FOR your  ERASMUS+ PLACEMENT  MOBILITY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LEARNING AGREEMENT Codes </vt:lpstr>
      <vt:lpstr>PowerPoint Sunusu</vt:lpstr>
      <vt:lpstr>PowerPoint Sunusu</vt:lpstr>
      <vt:lpstr>EVALUATION IS VERY IMPORTANT!!!</vt:lpstr>
      <vt:lpstr>PowerPoint Sunusu</vt:lpstr>
      <vt:lpstr>PowerPoint Sunusu</vt:lpstr>
      <vt:lpstr>İNGİLTERE İÇİN VİZE SÜRECİ   VISA PROCESS FOR UK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Ödeme Süreci İçin Yapılması Gerekenler (Erasmus+ Öğrenim / Staj Hareketliliği)/ Things To Do For Payment Process (Erasmus+ Study /Internship) Mobility</vt:lpstr>
      <vt:lpstr>Ödeme Süreci   Payment Process </vt:lpstr>
      <vt:lpstr>  ERASMUS+ Öğrenim/ Staj Hareketliliği İçin Hibe Miktarları  Monthly Grants For Erasmus+ Study /Internship</vt:lpstr>
      <vt:lpstr> Özel Durumlar/ Extreme Cases</vt:lpstr>
      <vt:lpstr>BİRİNCİ ÖDEME İÇİN GEREKLİ OLAN BELGELER – DOCUMENTS FOR YOUR FIRST PAYMENT</vt:lpstr>
      <vt:lpstr>PowerPoint Sunusu</vt:lpstr>
      <vt:lpstr>OLS (Online Linguistic Support)</vt:lpstr>
      <vt:lpstr>Döndükten Sonra Teslim Edilmesi Gereken Belgeler  Necessary Documents After Your Return to Turkey</vt:lpstr>
      <vt:lpstr>PowerPoint Sunusu</vt:lpstr>
      <vt:lpstr>PowerPoint Sunusu</vt:lpstr>
      <vt:lpstr>PowerPoint Sunusu</vt:lpstr>
      <vt:lpstr>Proud of our student İrem Karaoglu who received the highest number of votes for the best logo she created for U16 Women’s European Championship during her Erasmus+ mobility at Kauno Kolegija, Lithuania</vt:lpstr>
      <vt:lpstr>   THANK YOU FOR YOUR ATTENTION!   Erasmus+ OFFICE twitter: iauerasmus facebook: iauerasmusoffice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NAGEHAN ALTUNTAS</dc:title>
  <dc:creator>MacBookPro</dc:creator>
  <cp:lastModifiedBy>Mariana ASTEFANOAIE</cp:lastModifiedBy>
  <cp:revision>69</cp:revision>
  <dcterms:created xsi:type="dcterms:W3CDTF">2013-12-11T19:20:50Z</dcterms:created>
  <dcterms:modified xsi:type="dcterms:W3CDTF">2019-04-22T13:11:53Z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0x01010011F8D132837DFA498A0EB953C6E86823</vt:lpwstr>
  </property>
</Properties>
</file>