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85" r:id="rId4"/>
    <p:sldId id="258" r:id="rId5"/>
    <p:sldId id="266" r:id="rId6"/>
    <p:sldId id="259" r:id="rId7"/>
    <p:sldId id="260" r:id="rId8"/>
    <p:sldId id="267" r:id="rId9"/>
    <p:sldId id="261" r:id="rId10"/>
    <p:sldId id="262" r:id="rId11"/>
    <p:sldId id="277" r:id="rId12"/>
    <p:sldId id="276" r:id="rId13"/>
    <p:sldId id="278" r:id="rId14"/>
    <p:sldId id="279" r:id="rId15"/>
    <p:sldId id="280" r:id="rId16"/>
    <p:sldId id="263" r:id="rId17"/>
    <p:sldId id="270" r:id="rId18"/>
    <p:sldId id="271" r:id="rId19"/>
    <p:sldId id="273" r:id="rId20"/>
    <p:sldId id="275" r:id="rId21"/>
    <p:sldId id="284" r:id="rId22"/>
    <p:sldId id="282" r:id="rId23"/>
    <p:sldId id="265" r:id="rId24"/>
    <p:sldId id="268" r:id="rId25"/>
    <p:sldId id="287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617" autoAdjust="0"/>
  </p:normalViewPr>
  <p:slideViewPr>
    <p:cSldViewPr snapToGrid="0" snapToObjects="1">
      <p:cViewPr varScale="1">
        <p:scale>
          <a:sx n="74" d="100"/>
          <a:sy n="74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0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63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8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7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3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auerasmus" TargetMode="External"/><Relationship Id="rId2" Type="http://schemas.openxmlformats.org/officeDocument/2006/relationships/hyperlink" Target="mailto:erasmus@aydin.edu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iauerasmusoffic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770" y="673577"/>
            <a:ext cx="7350458" cy="3329581"/>
          </a:xfrm>
        </p:spPr>
        <p:txBody>
          <a:bodyPr/>
          <a:lstStyle/>
          <a:p>
            <a:pPr algn="ctr"/>
            <a:r>
              <a:rPr lang="en-US" sz="5400" dirty="0">
                <a:latin typeface="Agency FB" panose="020B0503020202020204" pitchFamily="34" charset="0"/>
              </a:rPr>
              <a:t>2014-2015 ERASMUS </a:t>
            </a:r>
            <a:r>
              <a:rPr lang="tr-TR" sz="5400" dirty="0" smtClean="0">
                <a:latin typeface="Agency FB" panose="020B0503020202020204" pitchFamily="34" charset="0"/>
              </a:rPr>
              <a:t>STAJ</a:t>
            </a:r>
            <a:r>
              <a:rPr lang="en-US" sz="5400" dirty="0" smtClean="0">
                <a:latin typeface="Agency FB" panose="020B0503020202020204" pitchFamily="34" charset="0"/>
              </a:rPr>
              <a:t> </a:t>
            </a:r>
            <a:r>
              <a:rPr lang="en-US" sz="5400" dirty="0">
                <a:latin typeface="Agency FB" panose="020B0503020202020204" pitchFamily="34" charset="0"/>
              </a:rPr>
              <a:t>HAREKETLİLİGİ</a:t>
            </a:r>
            <a:br>
              <a:rPr lang="en-US" sz="5400" dirty="0">
                <a:latin typeface="Agency FB" panose="020B0503020202020204" pitchFamily="34" charset="0"/>
              </a:rPr>
            </a:br>
            <a:r>
              <a:rPr lang="en-US" sz="5400" dirty="0">
                <a:latin typeface="Agency FB" panose="020B0503020202020204" pitchFamily="34" charset="0"/>
              </a:rPr>
              <a:t>ORYANTASYON PROGRAMI</a:t>
            </a:r>
            <a:br>
              <a:rPr lang="en-US" sz="5400" dirty="0">
                <a:latin typeface="Agency FB" panose="020B0503020202020204" pitchFamily="34" charset="0"/>
              </a:rPr>
            </a:br>
            <a:r>
              <a:rPr lang="en-US" sz="5400" dirty="0" smtClean="0">
                <a:latin typeface="Agency FB" panose="020B0503020202020204" pitchFamily="34" charset="0"/>
              </a:rPr>
              <a:t>2</a:t>
            </a:r>
            <a:r>
              <a:rPr lang="tr-TR" sz="5400" dirty="0" smtClean="0">
                <a:latin typeface="Agency FB" panose="020B0503020202020204" pitchFamily="34" charset="0"/>
              </a:rPr>
              <a:t>5</a:t>
            </a:r>
            <a:r>
              <a:rPr lang="en-US" sz="5400" dirty="0" smtClean="0">
                <a:latin typeface="Agency FB" panose="020B0503020202020204" pitchFamily="34" charset="0"/>
              </a:rPr>
              <a:t>.04.2014</a:t>
            </a:r>
            <a:endParaRPr lang="en-US" sz="5400" dirty="0">
              <a:latin typeface="Agency FB" panose="020B0503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223" y="4018166"/>
            <a:ext cx="9754445" cy="164606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6" y="508108"/>
            <a:ext cx="1264227" cy="12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0" y="279400"/>
            <a:ext cx="6513095" cy="806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gency FB" panose="020B0503020202020204" pitchFamily="34" charset="0"/>
              </a:rPr>
              <a:t>Vize Yazısının Erasmus Ofisinden </a:t>
            </a:r>
            <a:r>
              <a:rPr lang="tr-TR" sz="2800" dirty="0">
                <a:latin typeface="Agency FB" panose="020B0503020202020204" pitchFamily="34" charset="0"/>
              </a:rPr>
              <a:t>T</a:t>
            </a:r>
            <a:r>
              <a:rPr lang="tr-TR" sz="2800" dirty="0" smtClean="0">
                <a:latin typeface="Agency FB" panose="020B0503020202020204" pitchFamily="34" charset="0"/>
              </a:rPr>
              <a:t>emin Edilmesi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Receiving</a:t>
            </a:r>
            <a:r>
              <a:rPr lang="tr-TR" sz="2800" dirty="0" smtClean="0">
                <a:latin typeface="Agency FB" panose="020B0503020202020204" pitchFamily="34" charset="0"/>
              </a:rPr>
              <a:t> Visa </a:t>
            </a:r>
            <a:r>
              <a:rPr lang="tr-TR" sz="2800" dirty="0" err="1" smtClean="0">
                <a:latin typeface="Agency FB" panose="020B0503020202020204" pitchFamily="34" charset="0"/>
              </a:rPr>
              <a:t>Letter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from</a:t>
            </a:r>
            <a:r>
              <a:rPr lang="tr-TR" sz="2800" dirty="0" smtClean="0">
                <a:latin typeface="Agency FB" panose="020B0503020202020204" pitchFamily="34" charset="0"/>
              </a:rPr>
              <a:t> IAU Erasmus Office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5" y="1265786"/>
            <a:ext cx="3710668" cy="523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025900" y="2374900"/>
            <a:ext cx="628650" cy="127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904569" y="3124200"/>
            <a:ext cx="628650" cy="127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 flipV="1">
            <a:off x="3409950" y="3439156"/>
            <a:ext cx="292101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181350" y="3796260"/>
            <a:ext cx="628650" cy="63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5422446" y="4159250"/>
            <a:ext cx="628650" cy="127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034620" y="5191124"/>
            <a:ext cx="628650" cy="7524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7708900" y="18272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 smtClean="0">
                <a:latin typeface="Agency FB" panose="020B0503020202020204" pitchFamily="34" charset="0"/>
              </a:rPr>
              <a:t>BEFORE</a:t>
            </a:r>
            <a:endParaRPr lang="tr-T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2310" y="1773518"/>
            <a:ext cx="7055380" cy="1769782"/>
          </a:xfrm>
        </p:spPr>
        <p:txBody>
          <a:bodyPr/>
          <a:lstStyle/>
          <a:p>
            <a:r>
              <a:rPr lang="tr-TR" sz="6000" dirty="0" smtClean="0">
                <a:latin typeface="Agency FB" panose="020B0503020202020204" pitchFamily="34" charset="0"/>
              </a:rPr>
              <a:t>İNGİLTERE İÇİN VİZE SÜRECİ </a:t>
            </a:r>
            <a:br>
              <a:rPr lang="tr-TR" sz="6000" dirty="0" smtClean="0">
                <a:latin typeface="Agency FB" panose="020B0503020202020204" pitchFamily="34" charset="0"/>
              </a:rPr>
            </a:br>
            <a:r>
              <a:rPr lang="tr-TR" sz="6000" dirty="0" smtClean="0">
                <a:latin typeface="Agency FB" panose="020B0503020202020204" pitchFamily="34" charset="0"/>
              </a:rPr>
              <a:t/>
            </a:r>
            <a:br>
              <a:rPr lang="tr-TR" sz="6000" dirty="0" smtClean="0">
                <a:latin typeface="Agency FB" panose="020B0503020202020204" pitchFamily="34" charset="0"/>
              </a:rPr>
            </a:br>
            <a:r>
              <a:rPr lang="tr-TR" sz="6000" dirty="0" smtClean="0">
                <a:latin typeface="Agency FB" panose="020B0503020202020204" pitchFamily="34" charset="0"/>
              </a:rPr>
              <a:t>VISA PROCESS FOR UK</a:t>
            </a:r>
            <a:endParaRPr lang="tr-TR" sz="6000" dirty="0">
              <a:latin typeface="Agency FB" panose="020B0503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3543300"/>
            <a:ext cx="1371600" cy="105269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5433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279400"/>
            <a:ext cx="5511800" cy="168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CoS</a:t>
            </a:r>
            <a:r>
              <a:rPr lang="tr-TR" sz="2800" dirty="0" smtClean="0">
                <a:latin typeface="Agency FB" panose="020B0503020202020204" pitchFamily="34" charset="0"/>
              </a:rPr>
              <a:t> Numarası İçin Gerekli Belgelerin Tamamlanması 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Completing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Necessary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Documents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to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Get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CoS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Number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0" y="2370421"/>
            <a:ext cx="2878205" cy="4428918"/>
          </a:xfrm>
          <a:prstGeom prst="rect">
            <a:avLst/>
          </a:prstGeom>
        </p:spPr>
      </p:pic>
      <p:sp>
        <p:nvSpPr>
          <p:cNvPr id="10" name="Sağ Ok 9"/>
          <p:cNvSpPr/>
          <p:nvPr/>
        </p:nvSpPr>
        <p:spPr>
          <a:xfrm>
            <a:off x="4198513" y="3065172"/>
            <a:ext cx="4464224" cy="3090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4340179" y="4043966"/>
            <a:ext cx="368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latin typeface="Agency FB" panose="020B0503020202020204" pitchFamily="34" charset="0"/>
              </a:rPr>
              <a:t>Fill</a:t>
            </a:r>
            <a:r>
              <a:rPr lang="tr-TR" sz="3200" dirty="0" smtClean="0">
                <a:latin typeface="Agency FB" panose="020B0503020202020204" pitchFamily="34" charset="0"/>
              </a:rPr>
              <a:t> </a:t>
            </a:r>
            <a:r>
              <a:rPr lang="tr-TR" sz="3200" dirty="0" err="1" smtClean="0">
                <a:latin typeface="Agency FB" panose="020B0503020202020204" pitchFamily="34" charset="0"/>
              </a:rPr>
              <a:t>the</a:t>
            </a:r>
            <a:r>
              <a:rPr lang="tr-TR" sz="3200" dirty="0" smtClean="0">
                <a:latin typeface="Agency FB" panose="020B0503020202020204" pitchFamily="34" charset="0"/>
              </a:rPr>
              <a:t> Form </a:t>
            </a:r>
            <a:r>
              <a:rPr lang="tr-TR" sz="3200" dirty="0" err="1" smtClean="0">
                <a:latin typeface="Agency FB" panose="020B0503020202020204" pitchFamily="34" charset="0"/>
              </a:rPr>
              <a:t>and</a:t>
            </a:r>
            <a:r>
              <a:rPr lang="tr-TR" sz="3200" dirty="0" smtClean="0">
                <a:latin typeface="Agency FB" panose="020B0503020202020204" pitchFamily="34" charset="0"/>
              </a:rPr>
              <a:t> </a:t>
            </a:r>
            <a:r>
              <a:rPr lang="tr-TR" sz="3200" dirty="0" err="1" smtClean="0">
                <a:latin typeface="Agency FB" panose="020B0503020202020204" pitchFamily="34" charset="0"/>
              </a:rPr>
              <a:t>send</a:t>
            </a:r>
            <a:r>
              <a:rPr lang="tr-TR" sz="3200" dirty="0" smtClean="0">
                <a:latin typeface="Agency FB" panose="020B0503020202020204" pitchFamily="34" charset="0"/>
              </a:rPr>
              <a:t> it </a:t>
            </a:r>
            <a:r>
              <a:rPr lang="tr-TR" sz="3200" dirty="0" err="1" smtClean="0">
                <a:latin typeface="Agency FB" panose="020B0503020202020204" pitchFamily="34" charset="0"/>
              </a:rPr>
              <a:t>to</a:t>
            </a:r>
            <a:r>
              <a:rPr lang="tr-TR" sz="3200" dirty="0" smtClean="0">
                <a:latin typeface="Agency FB" panose="020B0503020202020204" pitchFamily="34" charset="0"/>
              </a:rPr>
              <a:t> egemenkir@aydin.edu.tr</a:t>
            </a:r>
            <a:endParaRPr lang="tr-TR" sz="3200" dirty="0">
              <a:latin typeface="Agency FB" panose="020B050302020202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8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284766"/>
            <a:ext cx="5511800" cy="168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CoS</a:t>
            </a:r>
            <a:r>
              <a:rPr lang="tr-TR" sz="2800" dirty="0" smtClean="0">
                <a:latin typeface="Agency FB" panose="020B0503020202020204" pitchFamily="34" charset="0"/>
              </a:rPr>
              <a:t> Numarası İçin Gerekli Belgelerin Tamamlanması 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Completing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Necessary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Documents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to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Get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CoS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Number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2144554"/>
            <a:ext cx="2897254" cy="396597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608184" y="6177652"/>
            <a:ext cx="205059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gency FB" panose="020B0503020202020204" pitchFamily="34" charset="0"/>
              </a:rPr>
              <a:t>Unconditional</a:t>
            </a:r>
            <a:r>
              <a:rPr lang="tr-TR" sz="1600" dirty="0" smtClean="0">
                <a:latin typeface="Agency FB" panose="020B0503020202020204" pitchFamily="34" charset="0"/>
              </a:rPr>
              <a:t> </a:t>
            </a:r>
            <a:r>
              <a:rPr lang="tr-TR" sz="1600" dirty="0" err="1" smtClean="0">
                <a:latin typeface="Agency FB" panose="020B0503020202020204" pitchFamily="34" charset="0"/>
              </a:rPr>
              <a:t>Intern</a:t>
            </a:r>
            <a:r>
              <a:rPr lang="tr-TR" sz="1600" dirty="0" smtClean="0">
                <a:latin typeface="Agency FB" panose="020B0503020202020204" pitchFamily="34" charset="0"/>
              </a:rPr>
              <a:t> </a:t>
            </a:r>
            <a:r>
              <a:rPr lang="tr-TR" sz="1600" dirty="0" err="1" smtClean="0">
                <a:latin typeface="Agency FB" panose="020B0503020202020204" pitchFamily="34" charset="0"/>
              </a:rPr>
              <a:t>Visitor</a:t>
            </a:r>
            <a:r>
              <a:rPr lang="tr-TR" sz="1600" dirty="0" smtClean="0">
                <a:latin typeface="Agency FB" panose="020B0503020202020204" pitchFamily="34" charset="0"/>
              </a:rPr>
              <a:t> Visa </a:t>
            </a:r>
            <a:r>
              <a:rPr lang="tr-TR" sz="1600" dirty="0" err="1" smtClean="0">
                <a:latin typeface="Agency FB" panose="020B0503020202020204" pitchFamily="34" charset="0"/>
              </a:rPr>
              <a:t>Letter</a:t>
            </a:r>
            <a:endParaRPr lang="tr-TR" sz="1600" dirty="0" smtClean="0">
              <a:latin typeface="Agency FB" panose="020B0503020202020204" pitchFamily="34" charset="0"/>
            </a:endParaRPr>
          </a:p>
          <a:p>
            <a:endParaRPr lang="tr-TR" sz="1600" dirty="0">
              <a:latin typeface="Agency FB" panose="020B05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4" y="2144554"/>
            <a:ext cx="2904144" cy="394021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314346" y="6177652"/>
            <a:ext cx="205059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gency FB" panose="020B0503020202020204" pitchFamily="34" charset="0"/>
              </a:rPr>
              <a:t>All</a:t>
            </a:r>
            <a:r>
              <a:rPr lang="tr-TR" sz="1600" dirty="0" smtClean="0">
                <a:latin typeface="Agency FB" panose="020B0503020202020204" pitchFamily="34" charset="0"/>
              </a:rPr>
              <a:t> </a:t>
            </a:r>
            <a:r>
              <a:rPr lang="tr-TR" sz="1600" dirty="0" err="1">
                <a:latin typeface="Agency FB" panose="020B0503020202020204" pitchFamily="34" charset="0"/>
              </a:rPr>
              <a:t>P</a:t>
            </a:r>
            <a:r>
              <a:rPr lang="tr-TR" sz="1600" dirty="0" err="1" smtClean="0">
                <a:latin typeface="Agency FB" panose="020B0503020202020204" pitchFamily="34" charset="0"/>
              </a:rPr>
              <a:t>ages</a:t>
            </a:r>
            <a:r>
              <a:rPr lang="tr-TR" sz="1600" dirty="0" smtClean="0">
                <a:latin typeface="Agency FB" panose="020B0503020202020204" pitchFamily="34" charset="0"/>
              </a:rPr>
              <a:t> of Passport MUST be </a:t>
            </a:r>
            <a:r>
              <a:rPr lang="tr-TR" sz="1600" dirty="0" err="1">
                <a:latin typeface="Agency FB" panose="020B0503020202020204" pitchFamily="34" charset="0"/>
              </a:rPr>
              <a:t>S</a:t>
            </a:r>
            <a:r>
              <a:rPr lang="tr-TR" sz="1600" dirty="0" err="1" smtClean="0">
                <a:latin typeface="Agency FB" panose="020B0503020202020204" pitchFamily="34" charset="0"/>
              </a:rPr>
              <a:t>canned</a:t>
            </a:r>
            <a:endParaRPr lang="tr-TR" sz="1600" dirty="0" smtClean="0">
              <a:latin typeface="Agency FB" panose="020B0503020202020204" pitchFamily="34" charset="0"/>
            </a:endParaRPr>
          </a:p>
          <a:p>
            <a:endParaRPr lang="tr-TR" sz="1600" dirty="0">
              <a:latin typeface="Agency FB" panose="020B0503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6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284766"/>
            <a:ext cx="5511800" cy="168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CoS</a:t>
            </a:r>
            <a:r>
              <a:rPr lang="tr-TR" sz="2800" dirty="0" smtClean="0">
                <a:latin typeface="Agency FB" panose="020B0503020202020204" pitchFamily="34" charset="0"/>
              </a:rPr>
              <a:t> Numarası İçin Gerekli Belgelerin Tamamlanması 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Completing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Necessary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Documents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to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Get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CoS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Number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90" y="2125013"/>
            <a:ext cx="2909820" cy="412124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730600" y="6284617"/>
            <a:ext cx="205059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gency FB" panose="020B0503020202020204" pitchFamily="34" charset="0"/>
              </a:rPr>
              <a:t>Visa Application </a:t>
            </a:r>
            <a:r>
              <a:rPr lang="tr-TR" sz="1600" dirty="0" err="1" smtClean="0">
                <a:latin typeface="Agency FB" panose="020B0503020202020204" pitchFamily="34" charset="0"/>
              </a:rPr>
              <a:t>Letter</a:t>
            </a:r>
            <a:r>
              <a:rPr lang="tr-TR" sz="1600" dirty="0" smtClean="0">
                <a:latin typeface="Agency FB" panose="020B0503020202020204" pitchFamily="34" charset="0"/>
              </a:rPr>
              <a:t> </a:t>
            </a:r>
            <a:r>
              <a:rPr lang="tr-TR" sz="1600" dirty="0" err="1" smtClean="0">
                <a:latin typeface="Agency FB" panose="020B0503020202020204" pitchFamily="34" charset="0"/>
              </a:rPr>
              <a:t>from</a:t>
            </a:r>
            <a:r>
              <a:rPr lang="tr-TR" sz="1600" dirty="0" smtClean="0">
                <a:latin typeface="Agency FB" panose="020B0503020202020204" pitchFamily="34" charset="0"/>
              </a:rPr>
              <a:t> </a:t>
            </a:r>
            <a:r>
              <a:rPr lang="tr-TR" sz="1600" dirty="0" err="1" smtClean="0">
                <a:latin typeface="Agency FB" panose="020B0503020202020204" pitchFamily="34" charset="0"/>
              </a:rPr>
              <a:t>Rectorate</a:t>
            </a:r>
            <a:endParaRPr lang="tr-TR" sz="1600" dirty="0" smtClean="0">
              <a:latin typeface="Agency FB" panose="020B0503020202020204" pitchFamily="34" charset="0"/>
            </a:endParaRPr>
          </a:p>
          <a:p>
            <a:endParaRPr lang="tr-TR" sz="1600" dirty="0">
              <a:latin typeface="Agency FB" panose="020B05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07" y="2125013"/>
            <a:ext cx="2923044" cy="412124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638929" y="6284617"/>
            <a:ext cx="205059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6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gency FB" panose="020B0503020202020204" pitchFamily="34" charset="0"/>
              </a:rPr>
              <a:t>Training </a:t>
            </a:r>
            <a:r>
              <a:rPr lang="tr-TR" sz="1600" dirty="0" err="1" smtClean="0">
                <a:latin typeface="Agency FB" panose="020B0503020202020204" pitchFamily="34" charset="0"/>
              </a:rPr>
              <a:t>Agreement</a:t>
            </a:r>
            <a:endParaRPr lang="tr-TR" sz="1600" dirty="0" smtClean="0">
              <a:latin typeface="Agency FB" panose="020B0503020202020204" pitchFamily="34" charset="0"/>
            </a:endParaRPr>
          </a:p>
          <a:p>
            <a:endParaRPr lang="tr-TR" sz="1600" dirty="0">
              <a:latin typeface="Agency FB" panose="020B0503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2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284766"/>
            <a:ext cx="5511800" cy="168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gency FB" panose="020B0503020202020204" pitchFamily="34" charset="0"/>
              </a:rPr>
              <a:t>Orijinal </a:t>
            </a:r>
            <a:r>
              <a:rPr lang="tr-TR" sz="2800" dirty="0" err="1" smtClean="0">
                <a:latin typeface="Agency FB" panose="020B0503020202020204" pitchFamily="34" charset="0"/>
              </a:rPr>
              <a:t>CoS</a:t>
            </a:r>
            <a:r>
              <a:rPr lang="tr-TR" sz="2800" dirty="0" smtClean="0">
                <a:latin typeface="Agency FB" panose="020B0503020202020204" pitchFamily="34" charset="0"/>
              </a:rPr>
              <a:t> Numarası Formunun Temin Edilmesi 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Receiving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Original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CoS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Number</a:t>
            </a:r>
            <a:r>
              <a:rPr lang="tr-TR" sz="2800" dirty="0" smtClean="0">
                <a:latin typeface="Agency FB" panose="020B0503020202020204" pitchFamily="34" charset="0"/>
              </a:rPr>
              <a:t> Form 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2112136"/>
            <a:ext cx="3412097" cy="45977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5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AswgbMK4OEE/USuuklr3HhI/AAAAAAAABpo/J6sR1pgU0CM/s1600/v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219233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0" y="409574"/>
            <a:ext cx="5736771" cy="94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gency FB" panose="020B0503020202020204" pitchFamily="34" charset="0"/>
              </a:rPr>
              <a:t>Vize Sürecinin Tamamlanması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Completing</a:t>
            </a:r>
            <a:r>
              <a:rPr lang="tr-TR" sz="2800" dirty="0" smtClean="0">
                <a:latin typeface="Agency FB" panose="020B0503020202020204" pitchFamily="34" charset="0"/>
              </a:rPr>
              <a:t> Visa Application </a:t>
            </a:r>
            <a:r>
              <a:rPr lang="tr-TR" sz="2800" dirty="0" err="1" smtClean="0">
                <a:latin typeface="Agency FB" panose="020B0503020202020204" pitchFamily="34" charset="0"/>
              </a:rPr>
              <a:t>Process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708900" y="18272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 smtClean="0">
                <a:latin typeface="Agency FB" panose="020B0503020202020204" pitchFamily="34" charset="0"/>
              </a:rPr>
              <a:t>BEFORE</a:t>
            </a:r>
            <a:endParaRPr lang="tr-TR" sz="1600" b="1" dirty="0">
              <a:latin typeface="Agency FB" panose="020B05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5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880" y="799775"/>
            <a:ext cx="7055380" cy="140053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ERASMUS STAJ ÖDEMESİ İÇİN YAPILMASI GEREKENLER – THINGS TO DO FOR YOUR ERASMUS INTERNSHIP PAYMENT</a:t>
            </a:r>
            <a:endParaRPr lang="en-US" sz="3200" dirty="0">
              <a:latin typeface="Agency FB" panose="020B05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15925" y="2755900"/>
          <a:ext cx="83089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488"/>
                <a:gridCol w="4154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HSBC BANKASINDAN EURO HESABI AÇTIRMALISINIZ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 NEED TO HAVE AN EURO</a:t>
                      </a:r>
                      <a:r>
                        <a:rPr lang="en-US" baseline="0" dirty="0" smtClean="0"/>
                        <a:t> ACCOUNT ON HSBC BANK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DAHA SONRA BANA ULAŞARAK</a:t>
                      </a:r>
                      <a:r>
                        <a:rPr lang="en-US" baseline="0" dirty="0" smtClean="0"/>
                        <a:t> HİBE SÖZLEŞMESİ YAPMALISINIZ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THEN YOU HAVE TO REACH ME TO SIGN THE CONTRACT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7670260" y="197210"/>
            <a:ext cx="80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>
                <a:latin typeface="Agency FB" panose="020B0503020202020204" pitchFamily="34" charset="0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3211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25914"/>
            <a:ext cx="83089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ÖDEME SÜRECİ – PAYMENT PROGRESS</a:t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62644"/>
              </p:ext>
            </p:extLst>
          </p:nvPr>
        </p:nvGraphicFramePr>
        <p:xfrm>
          <a:off x="308081" y="2560652"/>
          <a:ext cx="865206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016"/>
                <a:gridCol w="4405046"/>
              </a:tblGrid>
              <a:tr h="757229">
                <a:tc>
                  <a:txBody>
                    <a:bodyPr/>
                    <a:lstStyle/>
                    <a:p>
                      <a:r>
                        <a:rPr lang="en-US" dirty="0" smtClean="0"/>
                        <a:t>GİDECEĞİNİZ</a:t>
                      </a:r>
                      <a:r>
                        <a:rPr lang="en-US" baseline="0" dirty="0" smtClean="0"/>
                        <a:t> ÜLKEYE GÖRE ÖDEME MİKTARLARI FARKLILIK GÖSTERMEKTEDİR.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DIFFERENCES</a:t>
                      </a:r>
                      <a:r>
                        <a:rPr lang="en-US" baseline="0" dirty="0" smtClean="0"/>
                        <a:t> MAY OCCUR ON YOUR PAYMENT ACCORDING TO YOUR DESTINATION</a:t>
                      </a:r>
                      <a:endParaRPr lang="en-US" dirty="0"/>
                    </a:p>
                  </a:txBody>
                  <a:tcPr/>
                </a:tc>
              </a:tr>
              <a:tr h="984398">
                <a:tc>
                  <a:txBody>
                    <a:bodyPr/>
                    <a:lstStyle/>
                    <a:p>
                      <a:r>
                        <a:rPr lang="en-US" dirty="0" smtClean="0"/>
                        <a:t>GİTMEDEN ÖNCE ÖDEMENİZİN %80’LİK KISIM,</a:t>
                      </a:r>
                      <a:r>
                        <a:rPr lang="en-US" baseline="0" dirty="0" smtClean="0"/>
                        <a:t> DÖNÜŞTE İSE KALIŞ SÜRENİZE GÖRE KALAN %20’LİK ÖDEMENİZ HESABINIZA YATAR.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 YOU</a:t>
                      </a:r>
                      <a:r>
                        <a:rPr lang="en-US" baseline="0" dirty="0" smtClean="0"/>
                        <a:t> LEAVE YOU GET %80 OF YOUR PAYMENT AND AFTER YOUR RETURN YOU GET YOUR %20 PAYMENT ACCORDING TO TIME OF YOUR STAY.</a:t>
                      </a:r>
                      <a:endParaRPr lang="en-US" dirty="0"/>
                    </a:p>
                  </a:txBody>
                  <a:tcPr/>
                </a:tc>
              </a:tr>
              <a:tr h="647800">
                <a:tc>
                  <a:txBody>
                    <a:bodyPr/>
                    <a:lstStyle/>
                    <a:p>
                      <a:r>
                        <a:rPr lang="en-US" dirty="0" smtClean="0"/>
                        <a:t>2 YILLIKLARDA VİZE VE ULAŞIM ÜCRETLERİNİN %75’İ</a:t>
                      </a:r>
                      <a:r>
                        <a:rPr lang="en-US" baseline="0" dirty="0" smtClean="0"/>
                        <a:t> ÖDENMEKTEDİR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%75 OF YOUR</a:t>
                      </a:r>
                      <a:r>
                        <a:rPr lang="en-US" baseline="0" dirty="0" smtClean="0"/>
                        <a:t> VISA AND TRAVEL EXPENSES WILL BE PAID IF YOU STUDIED 2 YEARS IN OUR UNIVERSITY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7683500" y="222935"/>
            <a:ext cx="77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>
                <a:latin typeface="Agency FB" panose="020B0503020202020204" pitchFamily="34" charset="0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2753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10" y="486336"/>
            <a:ext cx="7055380" cy="140053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DÖNDÜKTEN SONRA TESLİM EDİLMESİ GEREKEN BELGELER – NECESSARY DOCUMENTS AFTER YOUR ARRIVAL</a:t>
            </a:r>
            <a:endParaRPr lang="en-US" sz="3200" dirty="0">
              <a:latin typeface="Agency FB" panose="020B0503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15925" y="2755900"/>
          <a:ext cx="8308976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488"/>
                <a:gridCol w="4154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KATILIM SERTIFIKASI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NİHAİ</a:t>
                      </a:r>
                      <a:r>
                        <a:rPr lang="en-US" baseline="0" dirty="0" smtClean="0"/>
                        <a:t> RAPOR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REPORT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PASAPORT GİRİŞ ÇIKIŞ DAMGALARI OLAN SAYFALARIN FOTOKOPİLERİ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COPY OF YOUR PASSPORT PAGES WHICH HAVE ENTRANCE AND</a:t>
                      </a:r>
                      <a:r>
                        <a:rPr lang="en-US" baseline="0" dirty="0" smtClean="0"/>
                        <a:t> EXIT STAMPS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YILLIKLAR İÇİN UÇUŞ ÜCRETİNİ GÖSTEREN BELGE, UÇUŞ KARTLARI, VİZE ÜCRETİNİ GÖSTEREN BELGE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THE STUDENTS WHO STUDIED 2 YEARS IN OUR UNIVERSITY,</a:t>
                      </a:r>
                      <a:r>
                        <a:rPr lang="en-US" baseline="0" dirty="0" smtClean="0"/>
                        <a:t> BILLS FOR FLIGHT TICKETS, BOARDING PASSES, BILLS FOR VISA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7696200" y="193948"/>
            <a:ext cx="73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gency FB" panose="020B0503020202020204" pitchFamily="34" charset="0"/>
              </a:rPr>
              <a:t>SONRA</a:t>
            </a:r>
          </a:p>
          <a:p>
            <a:r>
              <a:rPr lang="tr-TR" sz="1600" b="1" dirty="0">
                <a:latin typeface="Agency FB" panose="020B0503020202020204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7570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997013"/>
            <a:ext cx="8308975" cy="1347571"/>
          </a:xfrm>
        </p:spPr>
        <p:txBody>
          <a:bodyPr/>
          <a:lstStyle/>
          <a:p>
            <a:pPr algn="ctr"/>
            <a:r>
              <a:rPr lang="en-US" sz="4400" dirty="0" smtClean="0">
                <a:latin typeface="Agency FB" panose="020B0503020202020204" pitchFamily="34" charset="0"/>
              </a:rPr>
              <a:t>ERASMUS </a:t>
            </a:r>
            <a:r>
              <a:rPr lang="tr-TR" sz="4400" dirty="0" smtClean="0">
                <a:latin typeface="Agency FB" panose="020B0503020202020204" pitchFamily="34" charset="0"/>
              </a:rPr>
              <a:t>STAJ</a:t>
            </a:r>
            <a:r>
              <a:rPr lang="en-US" sz="4400" dirty="0" smtClean="0">
                <a:latin typeface="Agency FB" panose="020B0503020202020204" pitchFamily="34" charset="0"/>
              </a:rPr>
              <a:t> HAREKETLİLİĞİ</a:t>
            </a:r>
            <a:r>
              <a:rPr lang="tr-TR" sz="4400" dirty="0">
                <a:latin typeface="Agency FB" panose="020B0503020202020204" pitchFamily="34" charset="0"/>
              </a:rPr>
              <a:t/>
            </a:r>
            <a:br>
              <a:rPr lang="tr-TR" sz="4400" dirty="0">
                <a:latin typeface="Agency FB" panose="020B0503020202020204" pitchFamily="34" charset="0"/>
              </a:rPr>
            </a:br>
            <a:r>
              <a:rPr lang="en-US" sz="4400" dirty="0" smtClean="0">
                <a:latin typeface="Agency FB" panose="020B0503020202020204" pitchFamily="34" charset="0"/>
              </a:rPr>
              <a:t>YAPILMASI GEREKENLER</a:t>
            </a:r>
            <a:r>
              <a:rPr lang="tr-TR" sz="4400" dirty="0" smtClean="0">
                <a:latin typeface="Agency FB" panose="020B0503020202020204" pitchFamily="34" charset="0"/>
              </a:rPr>
              <a:t/>
            </a:r>
            <a:br>
              <a:rPr lang="tr-TR" sz="4400" dirty="0" smtClean="0">
                <a:latin typeface="Agency FB" panose="020B0503020202020204" pitchFamily="34" charset="0"/>
              </a:rPr>
            </a:br>
            <a:r>
              <a:rPr lang="en-US" sz="4400" dirty="0" smtClean="0">
                <a:latin typeface="Agency FB" panose="020B0503020202020204" pitchFamily="34" charset="0"/>
              </a:rPr>
              <a:t/>
            </a:r>
            <a:br>
              <a:rPr lang="en-US" sz="4400" dirty="0" smtClean="0">
                <a:latin typeface="Agency FB" panose="020B0503020202020204" pitchFamily="34" charset="0"/>
              </a:rPr>
            </a:br>
            <a:r>
              <a:rPr lang="en-US" sz="4400" dirty="0" smtClean="0">
                <a:latin typeface="Agency FB" panose="020B0503020202020204" pitchFamily="34" charset="0"/>
              </a:rPr>
              <a:t>THINGS TO DO FOR ERASMUS </a:t>
            </a:r>
            <a:r>
              <a:rPr lang="tr-TR" sz="4400" dirty="0" smtClean="0">
                <a:latin typeface="Agency FB" panose="020B0503020202020204" pitchFamily="34" charset="0"/>
              </a:rPr>
              <a:t>PLACEMENT</a:t>
            </a:r>
            <a:r>
              <a:rPr lang="en-US" sz="4400" dirty="0" smtClean="0">
                <a:latin typeface="Agency FB" panose="020B0503020202020204" pitchFamily="34" charset="0"/>
              </a:rPr>
              <a:t> </a:t>
            </a:r>
            <a:br>
              <a:rPr lang="en-US" sz="4400" dirty="0" smtClean="0">
                <a:latin typeface="Agency FB" panose="020B0503020202020204" pitchFamily="34" charset="0"/>
              </a:rPr>
            </a:br>
            <a:r>
              <a:rPr lang="en-US" sz="4400" dirty="0" smtClean="0">
                <a:latin typeface="Agency FB" panose="020B0503020202020204" pitchFamily="34" charset="0"/>
              </a:rPr>
              <a:t>MOBILITY</a:t>
            </a:r>
            <a:endParaRPr lang="en-US" sz="4400" dirty="0">
              <a:latin typeface="Agency FB" panose="020B0503020202020204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7" y="4816707"/>
            <a:ext cx="4955446" cy="1020674"/>
          </a:xfrm>
        </p:spPr>
      </p:pic>
    </p:spTree>
    <p:extLst>
      <p:ext uri="{BB962C8B-B14F-4D97-AF65-F5344CB8AC3E}">
        <p14:creationId xmlns:p14="http://schemas.microsoft.com/office/powerpoint/2010/main" val="13079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215" y="452718"/>
            <a:ext cx="705538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>
                <a:latin typeface="Agency FB" panose="020B0503020202020204" pitchFamily="34" charset="0"/>
              </a:rPr>
              <a:t>GRANTS FOR STUDENT MOBILITY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0548" y="1627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2438" y="20213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550859"/>
              </p:ext>
            </p:extLst>
          </p:nvPr>
        </p:nvGraphicFramePr>
        <p:xfrm>
          <a:off x="403543" y="1997185"/>
          <a:ext cx="8308974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658"/>
                <a:gridCol w="2769658"/>
                <a:gridCol w="27696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1</a:t>
                      </a:r>
                    </a:p>
                    <a:p>
                      <a:r>
                        <a:rPr lang="en-US" dirty="0" smtClean="0"/>
                        <a:t>MAXIMUM </a:t>
                      </a:r>
                      <a:r>
                        <a:rPr lang="tr-TR" dirty="0" smtClean="0"/>
                        <a:t>250-</a:t>
                      </a:r>
                      <a:r>
                        <a:rPr lang="en-US" dirty="0" smtClean="0"/>
                        <a:t>500 EUROS/MONTH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2 </a:t>
                      </a:r>
                    </a:p>
                    <a:p>
                      <a:r>
                        <a:rPr lang="en-US" dirty="0" smtClean="0"/>
                        <a:t>2</a:t>
                      </a:r>
                      <a:r>
                        <a:rPr lang="tr-TR" dirty="0" smtClean="0"/>
                        <a:t>00</a:t>
                      </a:r>
                      <a:r>
                        <a:rPr lang="en-US" dirty="0" smtClean="0"/>
                        <a:t>-</a:t>
                      </a:r>
                      <a:r>
                        <a:rPr lang="tr-TR" dirty="0" smtClean="0"/>
                        <a:t>400</a:t>
                      </a:r>
                      <a:r>
                        <a:rPr lang="en-US" dirty="0" smtClean="0"/>
                        <a:t> EUROS/MONTH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3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150</a:t>
                      </a:r>
                      <a:r>
                        <a:rPr lang="tr-TR" baseline="0" dirty="0" smtClean="0"/>
                        <a:t>-400</a:t>
                      </a:r>
                      <a:r>
                        <a:rPr lang="en-US" baseline="0" dirty="0" smtClean="0"/>
                        <a:t> EUROS/MONTH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living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Denmark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Ireland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France,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Finland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Sweden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United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Kingdom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Liechtenstein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Norway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living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Czech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Republic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Germany, 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Greece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Croatia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Cyprus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Luxembourg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Netherlands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Portugal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Slovenia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Iceland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 Countries with lower living costs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Bulgaria, Estonia, Latvia, Lithuania, Hungary, Malta, Poland, Romania, Slovakia, former Yugoslav Republic of Macedonia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Switzerland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3481" y="5988197"/>
            <a:ext cx="862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 smtClean="0"/>
              <a:t>Internship</a:t>
            </a:r>
            <a:r>
              <a:rPr lang="tr-TR" dirty="0"/>
              <a:t>: </a:t>
            </a:r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tr-TR" dirty="0" err="1"/>
              <a:t>mobility</a:t>
            </a:r>
            <a:r>
              <a:rPr lang="tr-TR" dirty="0"/>
              <a:t> </a:t>
            </a:r>
            <a:r>
              <a:rPr lang="tr-TR" dirty="0" err="1"/>
              <a:t>grants</a:t>
            </a:r>
            <a:r>
              <a:rPr lang="tr-TR" dirty="0"/>
              <a:t> + 100-200 </a:t>
            </a:r>
            <a:r>
              <a:rPr lang="tr-TR" dirty="0" err="1"/>
              <a:t>Euros</a:t>
            </a:r>
            <a:r>
              <a:rPr lang="tr-TR" dirty="0"/>
              <a:t> </a:t>
            </a:r>
            <a:r>
              <a:rPr lang="tr-TR" dirty="0" err="1"/>
              <a:t>monthly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17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01" y="473636"/>
            <a:ext cx="7055380" cy="140053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gency FB" panose="020B0503020202020204" pitchFamily="34" charset="0"/>
              </a:rPr>
              <a:t>ÖĞRENİM HAREKETLİLİĞİ</a:t>
            </a:r>
            <a:br>
              <a:rPr lang="en-US" sz="3600" dirty="0" smtClean="0">
                <a:latin typeface="Agency FB" panose="020B0503020202020204" pitchFamily="34" charset="0"/>
              </a:rPr>
            </a:br>
            <a:r>
              <a:rPr lang="en-US" sz="3600" dirty="0" smtClean="0">
                <a:latin typeface="Agency FB" panose="020B0503020202020204" pitchFamily="34" charset="0"/>
              </a:rPr>
              <a:t> HİBE MİKTARLARI</a:t>
            </a:r>
            <a:br>
              <a:rPr lang="en-US" sz="3600" dirty="0" smtClean="0">
                <a:latin typeface="Agency FB" panose="020B0503020202020204" pitchFamily="34" charset="0"/>
              </a:rPr>
            </a:br>
            <a:endParaRPr lang="en-US" sz="3600" dirty="0">
              <a:latin typeface="Agency FB" panose="020B05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0548" y="1627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2438" y="20213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86167" y="1825699"/>
          <a:ext cx="862084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616"/>
                <a:gridCol w="2873616"/>
                <a:gridCol w="2873616"/>
              </a:tblGrid>
              <a:tr h="616974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GRUP AYLIK MAKSIMUM 500 AVRO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GRUP AYLIK 250-450 AVRO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r>
                        <a:rPr lang="en-US" baseline="0" dirty="0" smtClean="0"/>
                        <a:t> GRUP AYLIK MİNİMUM 150 AVRO</a:t>
                      </a:r>
                    </a:p>
                  </a:txBody>
                  <a:tcPr/>
                </a:tc>
              </a:tr>
              <a:tr h="2732314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YAŞAM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HARCAMALARI YÜKSEK ÜLKELER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DANİMARKA,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İRLANDA, FRANSA, İTALYA, AVUSTURYA, FİNLANDİYA, İSVEÇ, İNGİLTERE, LİHTENŞTAYN, NORVEÇ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YAŞAM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HARCAMALARI ORTA SEVİYE ÜLKELER, BELÇİKA, ÇEK CUMHURİYETİ, ALMANYA, YUNANİSTAN, İSPANYA, HIRVATİSTAN, GÜNEY KIBRIS, LÜKSEMBURG, HOLLANDA, PORTEKİZ, SLOVENYA, İZLANDA, TÜRKİYE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YAŞAM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HARCAMALARI DAHA DÜŞÜK ÜLKELER, BULGARİSTAN, ESTONYA, LETONYA, LİTVANYA, MACARİSTAN, MALTA, POLONYA, SLOVAKYA, ROMANYA, MAKEDONYA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25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İSVİÇRE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167" y="6016859"/>
            <a:ext cx="862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Staj için hibe miktarı: Öğrenim Hareketliliği Hibeleri + 100-200 Avro/Ay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38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44863"/>
            <a:ext cx="8308975" cy="1454902"/>
          </a:xfrm>
        </p:spPr>
        <p:txBody>
          <a:bodyPr/>
          <a:lstStyle/>
          <a:p>
            <a:pPr algn="ctr"/>
            <a:r>
              <a:rPr lang="en-US" sz="4000" dirty="0" smtClean="0">
                <a:latin typeface="Agency FB" panose="020B0503020202020204" pitchFamily="34" charset="0"/>
              </a:rPr>
              <a:t>BİRİNCİ ÖDEME İÇİN GEREKLİ OLAN BELGELER – DOCUMENTS FOR YOUR FIRST PAYMENT</a:t>
            </a:r>
            <a:endParaRPr lang="en-US" sz="4000" dirty="0">
              <a:latin typeface="Agency FB" panose="020B0503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15924" y="3228901"/>
          <a:ext cx="83089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488"/>
                <a:gridCol w="4154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KABUL MEKTUBU FOTOKOPİSİ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COPY OF ACCEPTANCE</a:t>
                      </a:r>
                      <a:r>
                        <a:rPr lang="en-US" baseline="0" dirty="0" smtClean="0"/>
                        <a:t> LETTER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VİZE FOTOKOPİSİ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COPY</a:t>
                      </a:r>
                      <a:r>
                        <a:rPr lang="en-US" baseline="0" dirty="0" smtClean="0"/>
                        <a:t> OF YOUR VISA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TRAINING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r>
                        <a:rPr lang="tr-TR" dirty="0" smtClean="0"/>
                        <a:t> </a:t>
                      </a:r>
                      <a:r>
                        <a:rPr lang="en-US" baseline="0" dirty="0" smtClean="0"/>
                        <a:t>AGREEMENT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HİBE SÖZLEŞMESİ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7683500" y="210235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>
                <a:latin typeface="Agency FB" panose="020B0503020202020204" pitchFamily="34" charset="0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3501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315932"/>
            <a:ext cx="6921500" cy="90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gency FB" panose="020B0503020202020204" pitchFamily="34" charset="0"/>
              </a:rPr>
              <a:t>Katılım </a:t>
            </a:r>
            <a:r>
              <a:rPr lang="tr-TR" sz="2800" dirty="0" err="1" smtClean="0">
                <a:latin typeface="Agency FB" panose="020B0503020202020204" pitchFamily="34" charset="0"/>
              </a:rPr>
              <a:t>Sertikasının</a:t>
            </a:r>
            <a:r>
              <a:rPr lang="tr-TR" sz="2800" dirty="0" smtClean="0">
                <a:latin typeface="Agency FB" panose="020B0503020202020204" pitchFamily="34" charset="0"/>
              </a:rPr>
              <a:t> Temin Edilmesi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Recieving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Certificate</a:t>
            </a:r>
            <a:r>
              <a:rPr lang="tr-TR" sz="2800" dirty="0" smtClean="0">
                <a:latin typeface="Agency FB" panose="020B0503020202020204" pitchFamily="34" charset="0"/>
              </a:rPr>
              <a:t> of </a:t>
            </a:r>
            <a:r>
              <a:rPr lang="tr-TR" sz="2800" dirty="0" err="1" smtClean="0">
                <a:latin typeface="Agency FB" panose="020B0503020202020204" pitchFamily="34" charset="0"/>
              </a:rPr>
              <a:t>Attendance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from</a:t>
            </a:r>
            <a:r>
              <a:rPr lang="tr-TR" sz="2800" dirty="0" smtClean="0">
                <a:latin typeface="Agency FB" panose="020B0503020202020204" pitchFamily="34" charset="0"/>
              </a:rPr>
              <a:t> Host </a:t>
            </a:r>
            <a:r>
              <a:rPr lang="tr-TR" sz="2800" dirty="0" err="1" smtClean="0">
                <a:latin typeface="Agency FB" panose="020B0503020202020204" pitchFamily="34" charset="0"/>
              </a:rPr>
              <a:t>Institution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340799"/>
            <a:ext cx="3702050" cy="506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064000" y="3562350"/>
            <a:ext cx="860425" cy="198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7708900" y="18272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gency FB" panose="020B0503020202020204" pitchFamily="34" charset="0"/>
              </a:rPr>
              <a:t>SONRA</a:t>
            </a:r>
          </a:p>
          <a:p>
            <a:r>
              <a:rPr lang="tr-TR" sz="1600" b="1" dirty="0" smtClean="0">
                <a:latin typeface="Agency FB" panose="020B0503020202020204" pitchFamily="34" charset="0"/>
              </a:rPr>
              <a:t>AFTER</a:t>
            </a:r>
            <a:endParaRPr lang="tr-T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409574"/>
            <a:ext cx="6819900" cy="88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gency FB" panose="020B0503020202020204" pitchFamily="34" charset="0"/>
              </a:rPr>
              <a:t>Evrakların Erasmus Ofisine teslim edilmesi</a:t>
            </a:r>
            <a:endParaRPr lang="en-US" sz="28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Delivering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the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>
                <a:latin typeface="Agency FB" panose="020B0503020202020204" pitchFamily="34" charset="0"/>
              </a:rPr>
              <a:t>D</a:t>
            </a:r>
            <a:r>
              <a:rPr lang="tr-TR" sz="2800" dirty="0" err="1" smtClean="0">
                <a:latin typeface="Agency FB" panose="020B0503020202020204" pitchFamily="34" charset="0"/>
              </a:rPr>
              <a:t>ocuments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to</a:t>
            </a:r>
            <a:r>
              <a:rPr lang="tr-TR" sz="2800" dirty="0" smtClean="0">
                <a:latin typeface="Agency FB" panose="020B0503020202020204" pitchFamily="34" charset="0"/>
              </a:rPr>
              <a:t> IAU Erasmus Office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2" y="1888655"/>
            <a:ext cx="2383970" cy="32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31" y="1888656"/>
            <a:ext cx="2373086" cy="323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4" y="1888655"/>
            <a:ext cx="2297793" cy="323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587828" y="5536746"/>
            <a:ext cx="205059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latin typeface="Agency FB" panose="020B0503020202020204" pitchFamily="34" charset="0"/>
              </a:rPr>
              <a:t>Nihai Rapor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latin typeface="Agency FB" panose="020B0503020202020204" pitchFamily="34" charset="0"/>
              </a:rPr>
              <a:t>Final Report</a:t>
            </a:r>
            <a:endParaRPr lang="tr-TR" dirty="0">
              <a:latin typeface="Agency FB" panose="020B0503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423557" y="5536746"/>
            <a:ext cx="2106386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gency FB" panose="020B0503020202020204" pitchFamily="34" charset="0"/>
              </a:rPr>
              <a:t>Giriş-Çıkış </a:t>
            </a:r>
            <a:endParaRPr lang="tr-TR" sz="1600" dirty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gency FB" panose="020B0503020202020204" pitchFamily="34" charset="0"/>
              </a:rPr>
              <a:t>Departure</a:t>
            </a:r>
            <a:r>
              <a:rPr lang="tr-TR" sz="1600" dirty="0" smtClean="0">
                <a:latin typeface="Agency FB" panose="020B0503020202020204" pitchFamily="34" charset="0"/>
              </a:rPr>
              <a:t> &amp; </a:t>
            </a:r>
            <a:r>
              <a:rPr lang="tr-TR" sz="1600" dirty="0" err="1" smtClean="0">
                <a:latin typeface="Agency FB" panose="020B0503020202020204" pitchFamily="34" charset="0"/>
              </a:rPr>
              <a:t>Arrival</a:t>
            </a:r>
            <a:r>
              <a:rPr lang="tr-TR" sz="1600" dirty="0" smtClean="0">
                <a:latin typeface="Agency FB" panose="020B0503020202020204" pitchFamily="34" charset="0"/>
              </a:rPr>
              <a:t>  </a:t>
            </a:r>
            <a:r>
              <a:rPr lang="tr-TR" sz="1600" dirty="0" err="1" smtClean="0">
                <a:latin typeface="Agency FB" panose="020B0503020202020204" pitchFamily="34" charset="0"/>
              </a:rPr>
              <a:t>Date</a:t>
            </a:r>
            <a:endParaRPr lang="tr-TR" sz="1600" dirty="0">
              <a:latin typeface="Agency FB" panose="020B05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391273" y="5536746"/>
            <a:ext cx="2013857" cy="53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gency FB" panose="020B0503020202020204" pitchFamily="34" charset="0"/>
              </a:rPr>
              <a:t>Katılım Sertifikası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 err="1" smtClean="0">
                <a:latin typeface="Agency FB" panose="020B0503020202020204" pitchFamily="34" charset="0"/>
              </a:rPr>
              <a:t>Certificate</a:t>
            </a:r>
            <a:r>
              <a:rPr lang="tr-TR" sz="1400" dirty="0" smtClean="0">
                <a:latin typeface="Agency FB" panose="020B0503020202020204" pitchFamily="34" charset="0"/>
              </a:rPr>
              <a:t> of </a:t>
            </a:r>
            <a:r>
              <a:rPr lang="tr-TR" sz="1400" dirty="0" err="1" smtClean="0">
                <a:latin typeface="Agency FB" panose="020B0503020202020204" pitchFamily="34" charset="0"/>
              </a:rPr>
              <a:t>Attendance</a:t>
            </a:r>
            <a:endParaRPr lang="tr-TR" sz="1400" dirty="0">
              <a:latin typeface="Agency FB" panose="020B0503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681230" y="197535"/>
            <a:ext cx="72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gency FB" panose="020B0503020202020204" pitchFamily="34" charset="0"/>
              </a:rPr>
              <a:t>SONRA</a:t>
            </a:r>
          </a:p>
          <a:p>
            <a:r>
              <a:rPr lang="tr-TR" sz="1600" b="1" dirty="0">
                <a:latin typeface="Agency FB" panose="020B0503020202020204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8747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827" y="1756711"/>
            <a:ext cx="7734742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gency FB" panose="020B0503020202020204" pitchFamily="34" charset="0"/>
              </a:rPr>
              <a:t>For further inquiries please don`t hesitate in contacting us at: </a:t>
            </a:r>
            <a:r>
              <a:rPr lang="en-US" sz="2800" dirty="0">
                <a:latin typeface="Agency FB" panose="020B0503020202020204" pitchFamily="34" charset="0"/>
                <a:hlinkClick r:id="rId2"/>
              </a:rPr>
              <a:t>erasmus@aydin.edu.tr</a:t>
            </a:r>
            <a:endParaRPr lang="en-US" sz="2800" dirty="0">
              <a:latin typeface="Agency FB" panose="020B0503020202020204" pitchFamily="34" charset="0"/>
            </a:endParaRPr>
          </a:p>
          <a:p>
            <a:pPr marL="82550" indent="0">
              <a:buNone/>
              <a:defRPr/>
            </a:pPr>
            <a:r>
              <a:rPr lang="tr-TR" sz="2800" dirty="0" smtClean="0">
                <a:latin typeface="Agency FB" panose="020B0503020202020204" pitchFamily="34" charset="0"/>
              </a:rPr>
              <a:t>	</a:t>
            </a:r>
            <a:r>
              <a:rPr lang="en-US" sz="2800" dirty="0" smtClean="0">
                <a:latin typeface="Agency FB" panose="020B0503020202020204" pitchFamily="34" charset="0"/>
              </a:rPr>
              <a:t>Or </a:t>
            </a:r>
            <a:r>
              <a:rPr lang="en-US" sz="2800" dirty="0">
                <a:latin typeface="Agency FB" panose="020B0503020202020204" pitchFamily="34" charset="0"/>
              </a:rPr>
              <a:t>via: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Agency FB" panose="020B0503020202020204" pitchFamily="34" charset="0"/>
              </a:rPr>
              <a:t>Twitter</a:t>
            </a:r>
            <a:r>
              <a:rPr lang="en-US" sz="2800" dirty="0">
                <a:latin typeface="Agency FB" panose="020B0503020202020204" pitchFamily="34" charset="0"/>
              </a:rPr>
              <a:t>: </a:t>
            </a:r>
            <a:r>
              <a:rPr lang="en-US" sz="2800" dirty="0">
                <a:latin typeface="Agency FB" panose="020B0503020202020204" pitchFamily="34" charset="0"/>
                <a:hlinkClick r:id="rId3"/>
              </a:rPr>
              <a:t>https://twitter.com/iauerasmus</a:t>
            </a:r>
            <a:r>
              <a:rPr lang="en-US" sz="2800" dirty="0">
                <a:latin typeface="Agency FB" panose="020B0503020202020204" pitchFamily="34" charset="0"/>
              </a:rPr>
              <a:t> 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Agency FB" panose="020B0503020202020204" pitchFamily="34" charset="0"/>
              </a:rPr>
              <a:t>Facebook</a:t>
            </a:r>
            <a:r>
              <a:rPr lang="en-US" sz="2800" dirty="0">
                <a:latin typeface="Agency FB" panose="020B0503020202020204" pitchFamily="34" charset="0"/>
              </a:rPr>
              <a:t> : </a:t>
            </a:r>
            <a:r>
              <a:rPr lang="en-US" sz="2800" dirty="0" smtClean="0">
                <a:latin typeface="Agency FB" panose="020B0503020202020204" pitchFamily="34" charset="0"/>
                <a:hlinkClick r:id="rId4"/>
              </a:rPr>
              <a:t>https</a:t>
            </a:r>
            <a:r>
              <a:rPr lang="en-US" sz="2800" dirty="0">
                <a:latin typeface="Agency FB" panose="020B0503020202020204" pitchFamily="34" charset="0"/>
                <a:hlinkClick r:id="rId4"/>
              </a:rPr>
              <a:t>://www.facebook.com/iauerasmusoffice</a:t>
            </a:r>
            <a:endParaRPr lang="en-US" sz="2800" dirty="0">
              <a:latin typeface="Agency FB" panose="020B0503020202020204" pitchFamily="34" charset="0"/>
            </a:endParaRP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23652"/>
            <a:ext cx="7495309" cy="139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dirty="0" err="1" smtClean="0">
                <a:latin typeface="Agency FB" panose="020B0503020202020204" pitchFamily="34" charset="0"/>
              </a:rPr>
              <a:t>Contact</a:t>
            </a:r>
            <a:r>
              <a:rPr lang="tr-TR" sz="3200" dirty="0" smtClean="0">
                <a:latin typeface="Agency FB" panose="020B0503020202020204" pitchFamily="34" charset="0"/>
              </a:rPr>
              <a:t> Us – </a:t>
            </a:r>
            <a:r>
              <a:rPr lang="tr-TR" sz="3200" dirty="0" err="1" smtClean="0">
                <a:latin typeface="Agency FB" panose="020B0503020202020204" pitchFamily="34" charset="0"/>
              </a:rPr>
              <a:t>Join</a:t>
            </a:r>
            <a:r>
              <a:rPr lang="tr-TR" sz="3200" dirty="0" smtClean="0">
                <a:latin typeface="Agency FB" panose="020B0503020202020204" pitchFamily="34" charset="0"/>
              </a:rPr>
              <a:t> Us Online</a:t>
            </a:r>
          </a:p>
        </p:txBody>
      </p:sp>
    </p:spTree>
    <p:extLst>
      <p:ext uri="{BB962C8B-B14F-4D97-AF65-F5344CB8AC3E}">
        <p14:creationId xmlns:p14="http://schemas.microsoft.com/office/powerpoint/2010/main" val="2036480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60017" y="1169193"/>
            <a:ext cx="79356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gency FB" panose="020B0503020202020204" pitchFamily="34" charset="0"/>
              </a:rPr>
              <a:t>THANKS FOR YOUR ATTENDANCE!</a:t>
            </a:r>
          </a:p>
          <a:p>
            <a:pPr algn="ctr"/>
            <a:r>
              <a:rPr lang="en-US" sz="6600" dirty="0">
                <a:latin typeface="Agency FB" panose="020B0503020202020204" pitchFamily="34" charset="0"/>
              </a:rPr>
              <a:t>KEEP CALM AND ENJOY ERASMUS! </a:t>
            </a:r>
            <a:r>
              <a:rPr lang="tr-TR" sz="66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</a:t>
            </a:r>
            <a:endParaRPr lang="tr-TR" sz="6600" dirty="0">
              <a:latin typeface="Agency FB" panose="020B0503020202020204" pitchFamily="34" charset="0"/>
            </a:endParaRPr>
          </a:p>
        </p:txBody>
      </p:sp>
      <p:pic>
        <p:nvPicPr>
          <p:cNvPr id="3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7" y="5486408"/>
            <a:ext cx="4955446" cy="1020674"/>
          </a:xfrm>
        </p:spPr>
      </p:pic>
    </p:spTree>
    <p:extLst>
      <p:ext uri="{BB962C8B-B14F-4D97-AF65-F5344CB8AC3E}">
        <p14:creationId xmlns:p14="http://schemas.microsoft.com/office/powerpoint/2010/main" val="18345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5832114"/>
            <a:ext cx="4254500" cy="876300"/>
          </a:xfrm>
        </p:spPr>
      </p:pic>
      <p:sp>
        <p:nvSpPr>
          <p:cNvPr id="5" name="Dikdörtgen 4"/>
          <p:cNvSpPr/>
          <p:nvPr/>
        </p:nvSpPr>
        <p:spPr>
          <a:xfrm>
            <a:off x="0" y="223652"/>
            <a:ext cx="7495309" cy="139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dirty="0" err="1" smtClean="0">
                <a:latin typeface="Agency FB" panose="020B0503020202020204" pitchFamily="34" charset="0"/>
              </a:rPr>
              <a:t>About</a:t>
            </a:r>
            <a:r>
              <a:rPr lang="tr-TR" sz="3200" dirty="0" smtClean="0">
                <a:latin typeface="Agency FB" panose="020B0503020202020204" pitchFamily="34" charset="0"/>
              </a:rPr>
              <a:t> </a:t>
            </a:r>
            <a:r>
              <a:rPr lang="tr-TR" sz="3200" dirty="0" err="1" smtClean="0">
                <a:latin typeface="Agency FB" panose="020B0503020202020204" pitchFamily="34" charset="0"/>
              </a:rPr>
              <a:t>European</a:t>
            </a:r>
            <a:r>
              <a:rPr lang="tr-TR" sz="3200" dirty="0" smtClean="0">
                <a:latin typeface="Agency FB" panose="020B0503020202020204" pitchFamily="34" charset="0"/>
              </a:rPr>
              <a:t> </a:t>
            </a:r>
            <a:r>
              <a:rPr lang="tr-TR" sz="3200" dirty="0" err="1" smtClean="0">
                <a:latin typeface="Agency FB" panose="020B0503020202020204" pitchFamily="34" charset="0"/>
              </a:rPr>
              <a:t>Commission</a:t>
            </a:r>
            <a:r>
              <a:rPr lang="tr-TR" sz="3200" dirty="0" smtClean="0">
                <a:latin typeface="Agency FB" panose="020B0503020202020204" pitchFamily="34" charset="0"/>
              </a:rPr>
              <a:t> – </a:t>
            </a:r>
            <a:r>
              <a:rPr lang="tr-TR" sz="3200" dirty="0" err="1" smtClean="0">
                <a:latin typeface="Agency FB" panose="020B0503020202020204" pitchFamily="34" charset="0"/>
              </a:rPr>
              <a:t>Turkish</a:t>
            </a:r>
            <a:r>
              <a:rPr lang="tr-TR" sz="3200" dirty="0" smtClean="0">
                <a:latin typeface="Agency FB" panose="020B0503020202020204" pitchFamily="34" charset="0"/>
              </a:rPr>
              <a:t> </a:t>
            </a:r>
            <a:r>
              <a:rPr lang="tr-TR" sz="3200" dirty="0" err="1" smtClean="0">
                <a:latin typeface="Agency FB" panose="020B0503020202020204" pitchFamily="34" charset="0"/>
              </a:rPr>
              <a:t>National</a:t>
            </a:r>
            <a:r>
              <a:rPr lang="tr-TR" sz="3200" dirty="0" smtClean="0">
                <a:latin typeface="Agency FB" panose="020B0503020202020204" pitchFamily="34" charset="0"/>
              </a:rPr>
              <a:t> </a:t>
            </a:r>
            <a:r>
              <a:rPr lang="tr-TR" sz="3200" dirty="0" err="1" smtClean="0">
                <a:latin typeface="Agency FB" panose="020B0503020202020204" pitchFamily="34" charset="0"/>
              </a:rPr>
              <a:t>Agency</a:t>
            </a:r>
            <a:endParaRPr lang="tr-TR" sz="3200" dirty="0" smtClean="0">
              <a:latin typeface="Agency FB" panose="020B0503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7818" y="1723804"/>
            <a:ext cx="84928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Agency FB" panose="020B0503020202020204" pitchFamily="34" charset="0"/>
              </a:rPr>
              <a:t>The European Commission is ultimately responsible for the running of the Erasmus+ </a:t>
            </a:r>
            <a:r>
              <a:rPr lang="en-US" sz="2000" dirty="0" err="1">
                <a:latin typeface="Agency FB" panose="020B0503020202020204" pitchFamily="34" charset="0"/>
              </a:rPr>
              <a:t>Programme</a:t>
            </a:r>
            <a:r>
              <a:rPr lang="en-US" sz="2000" dirty="0">
                <a:latin typeface="Agency FB" panose="020B0503020202020204" pitchFamily="34" charset="0"/>
              </a:rPr>
              <a:t>. It manages the budget and sets priorities, targets and criteria for the </a:t>
            </a:r>
            <a:r>
              <a:rPr lang="en-US" sz="2000" dirty="0" err="1">
                <a:latin typeface="Agency FB" panose="020B0503020202020204" pitchFamily="34" charset="0"/>
              </a:rPr>
              <a:t>Programme</a:t>
            </a:r>
            <a:r>
              <a:rPr lang="en-US" sz="2000" dirty="0">
                <a:latin typeface="Agency FB" panose="020B0503020202020204" pitchFamily="34" charset="0"/>
              </a:rPr>
              <a:t> on an on-going </a:t>
            </a:r>
            <a:r>
              <a:rPr lang="en-US" sz="2000" dirty="0" smtClean="0">
                <a:latin typeface="Agency FB" panose="020B0503020202020204" pitchFamily="34" charset="0"/>
              </a:rPr>
              <a:t>basis</a:t>
            </a:r>
            <a:endParaRPr lang="tr-TR" sz="20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Agency FB" panose="020B0503020202020204" pitchFamily="34" charset="0"/>
              </a:rPr>
              <a:t>At European level, the European Commission's Education, Audiovisual and Culture Executive Agency (Executive Agency) is responsible for the implementation of the </a:t>
            </a:r>
            <a:r>
              <a:rPr lang="en-US" sz="2000" dirty="0" err="1">
                <a:latin typeface="Agency FB" panose="020B0503020202020204" pitchFamily="34" charset="0"/>
              </a:rPr>
              <a:t>centralised</a:t>
            </a:r>
            <a:r>
              <a:rPr lang="en-US" sz="2000" dirty="0">
                <a:latin typeface="Agency FB" panose="020B0503020202020204" pitchFamily="34" charset="0"/>
              </a:rPr>
              <a:t> Actions of the Erasmus+ </a:t>
            </a:r>
            <a:r>
              <a:rPr lang="en-US" sz="2000" dirty="0" err="1">
                <a:latin typeface="Agency FB" panose="020B0503020202020204" pitchFamily="34" charset="0"/>
              </a:rPr>
              <a:t>Programme</a:t>
            </a:r>
            <a:r>
              <a:rPr lang="en-US" sz="2000" dirty="0">
                <a:latin typeface="Agency FB" panose="020B0503020202020204" pitchFamily="34" charset="0"/>
              </a:rPr>
              <a:t>. </a:t>
            </a:r>
            <a:endParaRPr lang="tr-TR" sz="2000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Agency FB" panose="020B0503020202020204" pitchFamily="34" charset="0"/>
              </a:rPr>
              <a:t>About TR National </a:t>
            </a:r>
            <a:r>
              <a:rPr lang="en-US" sz="2000" dirty="0" smtClean="0">
                <a:latin typeface="Agency FB" panose="020B0503020202020204" pitchFamily="34" charset="0"/>
              </a:rPr>
              <a:t>Agency</a:t>
            </a:r>
            <a:r>
              <a:rPr lang="tr-TR" sz="2000" dirty="0" smtClean="0">
                <a:latin typeface="Agency FB" panose="020B0503020202020204" pitchFamily="34" charset="0"/>
              </a:rPr>
              <a:t>: </a:t>
            </a:r>
            <a:r>
              <a:rPr lang="en-US" sz="2000" dirty="0" smtClean="0">
                <a:latin typeface="Agency FB" panose="020B0503020202020204" pitchFamily="34" charset="0"/>
              </a:rPr>
              <a:t>The </a:t>
            </a:r>
            <a:r>
              <a:rPr lang="en-US" sz="2000" dirty="0">
                <a:latin typeface="Agency FB" panose="020B0503020202020204" pitchFamily="34" charset="0"/>
              </a:rPr>
              <a:t>European Commission is responsible for the overall implementation of Erasmus </a:t>
            </a:r>
            <a:r>
              <a:rPr lang="en-US" sz="2000" dirty="0" err="1">
                <a:latin typeface="Agency FB" panose="020B0503020202020204" pitchFamily="34" charset="0"/>
              </a:rPr>
              <a:t>Programme</a:t>
            </a:r>
            <a:r>
              <a:rPr lang="en-US" sz="2000" dirty="0">
                <a:latin typeface="Agency FB" panose="020B0503020202020204" pitchFamily="34" charset="0"/>
              </a:rPr>
              <a:t>. Actions are managed by national agencies in the participating countries or by Executive Agency for Education, </a:t>
            </a:r>
            <a:r>
              <a:rPr lang="en-US" sz="2000" dirty="0" err="1">
                <a:latin typeface="Agency FB" panose="020B0503020202020204" pitchFamily="34" charset="0"/>
              </a:rPr>
              <a:t>Audovisiual</a:t>
            </a:r>
            <a:r>
              <a:rPr lang="en-US" sz="2000" dirty="0">
                <a:latin typeface="Agency FB" panose="020B0503020202020204" pitchFamily="34" charset="0"/>
              </a:rPr>
              <a:t> and Culture based in </a:t>
            </a:r>
            <a:r>
              <a:rPr lang="en-US" sz="2000" dirty="0" smtClean="0">
                <a:latin typeface="Agency FB" panose="020B0503020202020204" pitchFamily="34" charset="0"/>
              </a:rPr>
              <a:t>Brussels.</a:t>
            </a:r>
            <a:r>
              <a:rPr lang="tr-TR" sz="2000" dirty="0" smtClean="0">
                <a:latin typeface="Agency FB" panose="020B0503020202020204" pitchFamily="34" charset="0"/>
              </a:rPr>
              <a:t> </a:t>
            </a:r>
            <a:r>
              <a:rPr lang="en-US" sz="2000" dirty="0" smtClean="0">
                <a:latin typeface="Agency FB" panose="020B0503020202020204" pitchFamily="34" charset="0"/>
              </a:rPr>
              <a:t>Centre </a:t>
            </a:r>
            <a:r>
              <a:rPr lang="en-US" sz="2000" dirty="0">
                <a:latin typeface="Agency FB" panose="020B0503020202020204" pitchFamily="34" charset="0"/>
              </a:rPr>
              <a:t>for EU Education and Youth </a:t>
            </a:r>
            <a:r>
              <a:rPr lang="en-US" sz="2000" dirty="0" err="1">
                <a:latin typeface="Agency FB" panose="020B0503020202020204" pitchFamily="34" charset="0"/>
              </a:rPr>
              <a:t>Programmes</a:t>
            </a:r>
            <a:r>
              <a:rPr lang="en-US" sz="2000" dirty="0">
                <a:latin typeface="Agency FB" panose="020B0503020202020204" pitchFamily="34" charset="0"/>
              </a:rPr>
              <a:t> - Turkish National Agency promotes and implements the </a:t>
            </a:r>
            <a:r>
              <a:rPr lang="en-US" sz="2000" dirty="0" err="1">
                <a:latin typeface="Agency FB" panose="020B0503020202020204" pitchFamily="34" charset="0"/>
              </a:rPr>
              <a:t>Programme</a:t>
            </a:r>
            <a:r>
              <a:rPr lang="en-US" sz="2000" dirty="0">
                <a:latin typeface="Agency FB" panose="020B0503020202020204" pitchFamily="34" charset="0"/>
              </a:rPr>
              <a:t> at national level and acts as the link between the European Commission and participating </a:t>
            </a:r>
            <a:r>
              <a:rPr lang="en-US" sz="2000" dirty="0" err="1">
                <a:latin typeface="Agency FB" panose="020B0503020202020204" pitchFamily="34" charset="0"/>
              </a:rPr>
              <a:t>organisations</a:t>
            </a:r>
            <a:r>
              <a:rPr lang="en-US" sz="2000" dirty="0">
                <a:latin typeface="Agency FB" panose="020B0503020202020204" pitchFamily="34" charset="0"/>
              </a:rPr>
              <a:t> at local, regional and national level.</a:t>
            </a:r>
            <a:endParaRPr lang="tr-TR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2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00743"/>
            <a:ext cx="5606143" cy="139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Agency FB" panose="020B0503020202020204" pitchFamily="34" charset="0"/>
              </a:rPr>
              <a:t>EUROPASS CV HAZIRLANMASI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Agency FB" panose="020B0503020202020204" pitchFamily="34" charset="0"/>
              </a:rPr>
              <a:t>PREPARING EUROPASS CV</a:t>
            </a:r>
            <a:endParaRPr lang="tr-TR" sz="3200" dirty="0">
              <a:latin typeface="Agency FB" panose="020B0503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7714" y="2253343"/>
            <a:ext cx="713014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https://europass.cedefop.europa.eu/editors/en/cv/compose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3011328"/>
            <a:ext cx="7663543" cy="36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7708900" y="18272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 smtClean="0">
                <a:latin typeface="Agency FB" panose="020B0503020202020204" pitchFamily="34" charset="0"/>
              </a:rPr>
              <a:t>BEFORE</a:t>
            </a:r>
            <a:endParaRPr lang="tr-T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78" y="1240971"/>
            <a:ext cx="3104685" cy="469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53" y="1240971"/>
            <a:ext cx="3317940" cy="469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371600" y="1915885"/>
            <a:ext cx="370114" cy="47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819275" y="1795463"/>
            <a:ext cx="557213" cy="714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905000" y="1915885"/>
            <a:ext cx="1543050" cy="89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1905000" y="2007732"/>
            <a:ext cx="1543050" cy="89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1905000" y="2112849"/>
            <a:ext cx="1543050" cy="89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057400" y="2201977"/>
            <a:ext cx="1390650" cy="89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019925" y="1495425"/>
            <a:ext cx="457200" cy="10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7708900" y="18272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 smtClean="0">
                <a:latin typeface="Agency FB" panose="020B0503020202020204" pitchFamily="34" charset="0"/>
              </a:rPr>
              <a:t>BEFORE</a:t>
            </a:r>
            <a:endParaRPr lang="tr-T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409574"/>
            <a:ext cx="5419725" cy="89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gency FB" panose="020B0503020202020204" pitchFamily="34" charset="0"/>
              </a:rPr>
              <a:t>Davet </a:t>
            </a:r>
            <a:r>
              <a:rPr lang="tr-TR" sz="2800" dirty="0" err="1" smtClean="0">
                <a:latin typeface="Agency FB" panose="020B0503020202020204" pitchFamily="34" charset="0"/>
              </a:rPr>
              <a:t>Mektununun</a:t>
            </a:r>
            <a:r>
              <a:rPr lang="tr-TR" sz="2800" dirty="0" smtClean="0">
                <a:latin typeface="Agency FB" panose="020B0503020202020204" pitchFamily="34" charset="0"/>
              </a:rPr>
              <a:t> temin edilmesi.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err="1" smtClean="0">
                <a:latin typeface="Agency FB" panose="020B0503020202020204" pitchFamily="34" charset="0"/>
              </a:rPr>
              <a:t>Receiving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Invitation</a:t>
            </a:r>
            <a:r>
              <a:rPr lang="tr-TR" sz="2800" dirty="0" smtClean="0">
                <a:latin typeface="Agency FB" panose="020B0503020202020204" pitchFamily="34" charset="0"/>
              </a:rPr>
              <a:t> </a:t>
            </a:r>
            <a:r>
              <a:rPr lang="tr-TR" sz="2800" dirty="0" err="1" smtClean="0">
                <a:latin typeface="Agency FB" panose="020B0503020202020204" pitchFamily="34" charset="0"/>
              </a:rPr>
              <a:t>Letter</a:t>
            </a:r>
            <a:endParaRPr lang="tr-TR" sz="2800" dirty="0">
              <a:latin typeface="Agency FB" panose="020B05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444624"/>
            <a:ext cx="3443288" cy="484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867150" y="2371726"/>
            <a:ext cx="395288" cy="523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7708900" y="18272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 smtClean="0">
                <a:latin typeface="Agency FB" panose="020B0503020202020204" pitchFamily="34" charset="0"/>
              </a:rPr>
              <a:t>BEFORE</a:t>
            </a:r>
            <a:endParaRPr lang="tr-T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409574"/>
            <a:ext cx="5419725" cy="847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gency FB" panose="020B0503020202020204" pitchFamily="34" charset="0"/>
              </a:rPr>
              <a:t>S</a:t>
            </a:r>
            <a:r>
              <a:rPr lang="tr-TR" sz="2800" dirty="0" err="1" smtClean="0">
                <a:latin typeface="Agency FB" panose="020B0503020202020204" pitchFamily="34" charset="0"/>
              </a:rPr>
              <a:t>taj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Anlaşmasının</a:t>
            </a:r>
            <a:r>
              <a:rPr lang="en-US" sz="2800" dirty="0" smtClean="0">
                <a:latin typeface="Agency FB" panose="020B0503020202020204" pitchFamily="34" charset="0"/>
              </a:rPr>
              <a:t> </a:t>
            </a:r>
            <a:r>
              <a:rPr lang="en-US" sz="2800" dirty="0" err="1" smtClean="0">
                <a:latin typeface="Agency FB" panose="020B0503020202020204" pitchFamily="34" charset="0"/>
              </a:rPr>
              <a:t>hazırlanması</a:t>
            </a:r>
            <a:r>
              <a:rPr lang="en-US" sz="2800" dirty="0" smtClean="0"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gency FB" panose="020B0503020202020204" pitchFamily="34" charset="0"/>
              </a:rPr>
              <a:t>Preparing Training Agreement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46200"/>
            <a:ext cx="3703211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346200"/>
            <a:ext cx="37020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473200" y="2578100"/>
            <a:ext cx="539750" cy="88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7708900" y="18272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 smtClean="0">
                <a:latin typeface="Agency FB" panose="020B0503020202020204" pitchFamily="34" charset="0"/>
              </a:rPr>
              <a:t>BEFORE</a:t>
            </a:r>
            <a:endParaRPr lang="tr-T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3630256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143000"/>
            <a:ext cx="3952771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7708900" y="18272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 smtClean="0">
                <a:latin typeface="Agency FB" panose="020B0503020202020204" pitchFamily="34" charset="0"/>
              </a:rPr>
              <a:t>BEFORE</a:t>
            </a:r>
            <a:endParaRPr lang="tr-T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279400"/>
            <a:ext cx="5511800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gency FB" panose="020B0503020202020204" pitchFamily="34" charset="0"/>
              </a:rPr>
              <a:t>Tanınırlık Formunun </a:t>
            </a:r>
            <a:r>
              <a:rPr lang="en-US" sz="2800" dirty="0" err="1" smtClean="0">
                <a:latin typeface="Agency FB" panose="020B0503020202020204" pitchFamily="34" charset="0"/>
              </a:rPr>
              <a:t>hazırlanması</a:t>
            </a:r>
            <a:r>
              <a:rPr lang="en-US" sz="2800" dirty="0" smtClean="0"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gency FB" panose="020B0503020202020204" pitchFamily="34" charset="0"/>
              </a:rPr>
              <a:t>Preparing </a:t>
            </a:r>
            <a:r>
              <a:rPr lang="tr-TR" sz="2800" dirty="0" err="1" smtClean="0">
                <a:latin typeface="Agency FB" panose="020B0503020202020204" pitchFamily="34" charset="0"/>
              </a:rPr>
              <a:t>Approval</a:t>
            </a:r>
            <a:r>
              <a:rPr lang="tr-TR" sz="2800" dirty="0" smtClean="0">
                <a:latin typeface="Agency FB" panose="020B0503020202020204" pitchFamily="34" charset="0"/>
              </a:rPr>
              <a:t> Form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35" y="1301951"/>
            <a:ext cx="7256008" cy="515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002971" y="2057400"/>
            <a:ext cx="706891" cy="1197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7708900" y="18272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gency FB" panose="020B0503020202020204" pitchFamily="34" charset="0"/>
              </a:rPr>
              <a:t>ÖNCE</a:t>
            </a:r>
          </a:p>
          <a:p>
            <a:r>
              <a:rPr lang="tr-TR" sz="1600" b="1" dirty="0" smtClean="0">
                <a:latin typeface="Agency FB" panose="020B0503020202020204" pitchFamily="34" charset="0"/>
              </a:rPr>
              <a:t>BEFORE</a:t>
            </a:r>
            <a:endParaRPr lang="tr-T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8F868CF040542AE42083F3A7A06D8" ma:contentTypeVersion="0" ma:contentTypeDescription="Create a new document." ma:contentTypeScope="" ma:versionID="b148656eb7c6332bbe13d56a452d94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9E25E6-97F1-4496-9D2E-03C81BFDAE36}"/>
</file>

<file path=customXml/itemProps2.xml><?xml version="1.0" encoding="utf-8"?>
<ds:datastoreItem xmlns:ds="http://schemas.openxmlformats.org/officeDocument/2006/customXml" ds:itemID="{EA05E8A2-10A6-406C-B134-1C398C1DE297}"/>
</file>

<file path=customXml/itemProps3.xml><?xml version="1.0" encoding="utf-8"?>
<ds:datastoreItem xmlns:ds="http://schemas.openxmlformats.org/officeDocument/2006/customXml" ds:itemID="{16762B2A-5059-4D2C-9268-E1C112E0D0BA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334</TotalTime>
  <Words>745</Words>
  <Application>Microsoft Office PowerPoint</Application>
  <PresentationFormat>Ekran Gösterisi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Agency FB</vt:lpstr>
      <vt:lpstr>Arial</vt:lpstr>
      <vt:lpstr>Century Gothic</vt:lpstr>
      <vt:lpstr>Wingdings</vt:lpstr>
      <vt:lpstr>Wingdings 3</vt:lpstr>
      <vt:lpstr>İyon</vt:lpstr>
      <vt:lpstr>2014-2015 ERASMUS STAJ HAREKETLİLİGİ ORYANTASYON PROGRAMI 25.04.2014</vt:lpstr>
      <vt:lpstr>ERASMUS STAJ HAREKETLİLİĞİ YAPILMASI GEREKENLER  THINGS TO DO FOR ERASMUS PLACEMENT  MOBILITY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İNGİLTERE İÇİN VİZE SÜRECİ   VISA PROCESS FOR UK</vt:lpstr>
      <vt:lpstr>PowerPoint Sunusu</vt:lpstr>
      <vt:lpstr>PowerPoint Sunusu</vt:lpstr>
      <vt:lpstr>PowerPoint Sunusu</vt:lpstr>
      <vt:lpstr>PowerPoint Sunusu</vt:lpstr>
      <vt:lpstr>PowerPoint Sunusu</vt:lpstr>
      <vt:lpstr>ERASMUS STAJ ÖDEMESİ İÇİN YAPILMASI GEREKENLER – THINGS TO DO FOR YOUR ERASMUS INTERNSHIP PAYMENT</vt:lpstr>
      <vt:lpstr>ÖDEME SÜRECİ – PAYMENT PROGRESS </vt:lpstr>
      <vt:lpstr>DÖNDÜKTEN SONRA TESLİM EDİLMESİ GEREKEN BELGELER – NECESSARY DOCUMENTS AFTER YOUR ARRIVAL</vt:lpstr>
      <vt:lpstr> GRANTS FOR STUDENT MOBILITY </vt:lpstr>
      <vt:lpstr>ÖĞRENİM HAREKETLİLİĞİ  HİBE MİKTARLARI </vt:lpstr>
      <vt:lpstr>BİRİNCİ ÖDEME İÇİN GEREKLİ OLAN BELGELER – DOCUMENTS FOR YOUR FIRST PAYMENT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NAGEHAN ALTUNTAS</dc:title>
  <dc:creator>MacBookPro</dc:creator>
  <cp:lastModifiedBy>Pınar ELBASAN</cp:lastModifiedBy>
  <cp:revision>40</cp:revision>
  <dcterms:created xsi:type="dcterms:W3CDTF">2013-12-11T19:20:50Z</dcterms:created>
  <dcterms:modified xsi:type="dcterms:W3CDTF">2014-08-26T07:30:42Z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0x010100B528F868CF040542AE42083F3A7A06D8</vt:lpwstr>
  </property>
</Properties>
</file>